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4630400" cy="8229600"/>
  <p:notesSz cx="8229600" cy="14630400"/>
  <p:embeddedFontLst>
    <p:embeddedFont>
      <p:font typeface="Barlow" panose="00000500000000000000" pitchFamily="2"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5201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2446139"/>
            <a:ext cx="7415927" cy="2057400"/>
          </a:xfrm>
          <a:prstGeom prst="rect">
            <a:avLst/>
          </a:prstGeom>
          <a:noFill/>
          <a:ln/>
        </p:spPr>
        <p:txBody>
          <a:bodyPr wrap="squar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CO₂ Emissions Monitoring &amp; Environmental Impact Analytics System</a:t>
            </a:r>
            <a:endParaRPr lang="en-US" sz="4300" dirty="0"/>
          </a:p>
        </p:txBody>
      </p:sp>
      <p:sp>
        <p:nvSpPr>
          <p:cNvPr id="4" name="Text 1"/>
          <p:cNvSpPr/>
          <p:nvPr/>
        </p:nvSpPr>
        <p:spPr>
          <a:xfrm>
            <a:off x="6350437" y="4873823"/>
            <a:ext cx="7415927" cy="315992"/>
          </a:xfrm>
          <a:prstGeom prst="rect">
            <a:avLst/>
          </a:prstGeom>
          <a:noFill/>
          <a:ln/>
        </p:spPr>
        <p:txBody>
          <a:bodyPr wrap="none" lIns="0" tIns="0" rIns="0" bIns="0" rtlCol="0" anchor="t"/>
          <a:lstStyle/>
          <a:p>
            <a:pPr marL="0" indent="0" algn="l">
              <a:lnSpc>
                <a:spcPts val="2450"/>
              </a:lnSpc>
              <a:buNone/>
            </a:pPr>
            <a:r>
              <a:rPr lang="en-US" sz="1550" b="1" dirty="0">
                <a:solidFill>
                  <a:srgbClr val="E0E4E6"/>
                </a:solidFill>
                <a:latin typeface="Barlow" pitchFamily="34" charset="0"/>
                <a:ea typeface="Barlow" pitchFamily="34" charset="-122"/>
                <a:cs typeface="Barlow" pitchFamily="34" charset="-120"/>
              </a:rPr>
              <a:t>Presented by: Bhavani Myaka</a:t>
            </a:r>
            <a:endParaRPr lang="en-US" sz="1550" dirty="0"/>
          </a:p>
        </p:txBody>
      </p:sp>
      <p:sp>
        <p:nvSpPr>
          <p:cNvPr id="5" name="Text 2"/>
          <p:cNvSpPr/>
          <p:nvPr/>
        </p:nvSpPr>
        <p:spPr>
          <a:xfrm>
            <a:off x="6350437" y="5467469"/>
            <a:ext cx="7415927" cy="315992"/>
          </a:xfrm>
          <a:prstGeom prst="rect">
            <a:avLst/>
          </a:prstGeom>
          <a:noFill/>
          <a:ln/>
        </p:spPr>
        <p:txBody>
          <a:bodyPr wrap="none" lIns="0" tIns="0" rIns="0" bIns="0" rtlCol="0" anchor="t"/>
          <a:lstStyle/>
          <a:p>
            <a:pPr marL="0" indent="0" algn="l">
              <a:lnSpc>
                <a:spcPts val="2450"/>
              </a:lnSpc>
              <a:buNone/>
            </a:pPr>
            <a:r>
              <a:rPr lang="en-US" sz="1550" b="1" dirty="0">
                <a:solidFill>
                  <a:srgbClr val="E0E4E6"/>
                </a:solidFill>
                <a:latin typeface="Barlow" pitchFamily="34" charset="0"/>
                <a:ea typeface="Barlow" pitchFamily="34" charset="-122"/>
                <a:cs typeface="Barlow" pitchFamily="34" charset="-120"/>
              </a:rPr>
              <a:t>Tools: Python | Databricks | Apache Airflow | Power BI</a:t>
            </a:r>
            <a:endParaRPr lang="en-US" sz="1550" dirty="0"/>
          </a:p>
        </p:txBody>
      </p:sp>
      <p:sp>
        <p:nvSpPr>
          <p:cNvPr id="6" name="Rectangle 5">
            <a:extLst>
              <a:ext uri="{FF2B5EF4-FFF2-40B4-BE49-F238E27FC236}">
                <a16:creationId xmlns:a16="http://schemas.microsoft.com/office/drawing/2014/main" id="{997D5564-3D27-C8F3-E558-E8BEC7FAEA5C}"/>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2565202" y="464582"/>
            <a:ext cx="8173760" cy="469344"/>
          </a:xfrm>
          <a:prstGeom prst="rect">
            <a:avLst/>
          </a:prstGeom>
          <a:noFill/>
          <a:ln/>
        </p:spPr>
        <p:txBody>
          <a:bodyPr wrap="none" lIns="0" tIns="0" rIns="0" bIns="0" rtlCol="0" anchor="t"/>
          <a:lstStyle/>
          <a:p>
            <a:pPr marL="0" indent="0" algn="l">
              <a:lnSpc>
                <a:spcPts val="3650"/>
              </a:lnSpc>
              <a:buNone/>
            </a:pPr>
            <a:r>
              <a:rPr lang="en-US" sz="2400" b="1" dirty="0">
                <a:solidFill>
                  <a:srgbClr val="F0FCFF"/>
                </a:solidFill>
                <a:latin typeface="Spline Sans Bold" pitchFamily="34" charset="0"/>
                <a:ea typeface="Spline Sans Bold" pitchFamily="34" charset="-122"/>
                <a:cs typeface="Spline Sans Bold" pitchFamily="34" charset="-120"/>
              </a:rPr>
              <a:t>Silver Layer — Data Cleaning &amp; Transformation</a:t>
            </a:r>
            <a:endParaRPr lang="en-US" sz="2400" dirty="0"/>
          </a:p>
        </p:txBody>
      </p:sp>
      <p:sp>
        <p:nvSpPr>
          <p:cNvPr id="3" name="Text 1"/>
          <p:cNvSpPr/>
          <p:nvPr/>
        </p:nvSpPr>
        <p:spPr>
          <a:xfrm>
            <a:off x="2565202" y="1271826"/>
            <a:ext cx="9499997" cy="270272"/>
          </a:xfrm>
          <a:prstGeom prst="rect">
            <a:avLst/>
          </a:prstGeom>
          <a:noFill/>
          <a:ln/>
        </p:spPr>
        <p:txBody>
          <a:bodyPr wrap="none" lIns="0" tIns="0" rIns="0" bIns="0" rtlCol="0" anchor="t"/>
          <a:lstStyle/>
          <a:p>
            <a:pPr marL="0" indent="0" algn="l">
              <a:lnSpc>
                <a:spcPts val="2100"/>
              </a:lnSpc>
              <a:buNone/>
            </a:pPr>
            <a:r>
              <a:rPr lang="en-US" sz="1400" dirty="0">
                <a:solidFill>
                  <a:srgbClr val="E0E4E6"/>
                </a:solidFill>
                <a:latin typeface="Barlow" pitchFamily="34" charset="0"/>
                <a:ea typeface="Barlow" pitchFamily="34" charset="-122"/>
                <a:cs typeface="Barlow" pitchFamily="34" charset="-120"/>
              </a:rPr>
              <a:t>Standardizing and enriching data for analytics readiness</a:t>
            </a:r>
            <a:endParaRPr lang="en-US" sz="1400" dirty="0"/>
          </a:p>
        </p:txBody>
      </p:sp>
      <p:sp>
        <p:nvSpPr>
          <p:cNvPr id="4" name="Text 2"/>
          <p:cNvSpPr/>
          <p:nvPr/>
        </p:nvSpPr>
        <p:spPr>
          <a:xfrm>
            <a:off x="2565202" y="1901071"/>
            <a:ext cx="1877378" cy="234672"/>
          </a:xfrm>
          <a:prstGeom prst="rect">
            <a:avLst/>
          </a:prstGeom>
          <a:noFill/>
          <a:ln/>
        </p:spPr>
        <p:txBody>
          <a:bodyPr wrap="none" lIns="0" tIns="0" rIns="0" bIns="0" rtlCol="0" anchor="t"/>
          <a:lstStyle/>
          <a:p>
            <a:pPr marL="0" indent="0" algn="l">
              <a:lnSpc>
                <a:spcPts val="1800"/>
              </a:lnSpc>
              <a:buNone/>
            </a:pPr>
            <a:r>
              <a:rPr lang="en-US" sz="1400" b="1" dirty="0">
                <a:solidFill>
                  <a:srgbClr val="F0FCFF"/>
                </a:solidFill>
                <a:latin typeface="Spline Sans Bold" pitchFamily="34" charset="0"/>
                <a:ea typeface="Spline Sans Bold" pitchFamily="34" charset="-122"/>
                <a:cs typeface="Spline Sans Bold" pitchFamily="34" charset="-120"/>
              </a:rPr>
              <a:t>CLEANING STEPS:</a:t>
            </a:r>
            <a:endParaRPr lang="en-US" sz="1400" dirty="0"/>
          </a:p>
        </p:txBody>
      </p:sp>
      <p:sp>
        <p:nvSpPr>
          <p:cNvPr id="5" name="Text 3"/>
          <p:cNvSpPr/>
          <p:nvPr/>
        </p:nvSpPr>
        <p:spPr>
          <a:xfrm>
            <a:off x="2565202" y="2304693"/>
            <a:ext cx="4543901" cy="540544"/>
          </a:xfrm>
          <a:prstGeom prst="rect">
            <a:avLst/>
          </a:prstGeom>
          <a:noFill/>
          <a:ln/>
        </p:spPr>
        <p:txBody>
          <a:bodyPr wrap="squar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Handled missing values in Population, GDP, and CO₂ emissions</a:t>
            </a:r>
            <a:endParaRPr lang="en-US" sz="1400" dirty="0"/>
          </a:p>
        </p:txBody>
      </p:sp>
      <p:sp>
        <p:nvSpPr>
          <p:cNvPr id="6" name="Text 4"/>
          <p:cNvSpPr/>
          <p:nvPr/>
        </p:nvSpPr>
        <p:spPr>
          <a:xfrm>
            <a:off x="2565202" y="2904292"/>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Removed duplicates across all records</a:t>
            </a:r>
            <a:endParaRPr lang="en-US" sz="1400" dirty="0"/>
          </a:p>
        </p:txBody>
      </p:sp>
      <p:sp>
        <p:nvSpPr>
          <p:cNvPr id="7" name="Text 5"/>
          <p:cNvSpPr/>
          <p:nvPr/>
        </p:nvSpPr>
        <p:spPr>
          <a:xfrm>
            <a:off x="2565202" y="3233618"/>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Standardized country names for consistency</a:t>
            </a:r>
            <a:endParaRPr lang="en-US" sz="1400" dirty="0"/>
          </a:p>
        </p:txBody>
      </p:sp>
      <p:sp>
        <p:nvSpPr>
          <p:cNvPr id="8" name="Text 6"/>
          <p:cNvSpPr/>
          <p:nvPr/>
        </p:nvSpPr>
        <p:spPr>
          <a:xfrm>
            <a:off x="2565202" y="3562945"/>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Standardized region labels</a:t>
            </a:r>
            <a:endParaRPr lang="en-US" sz="1400" dirty="0"/>
          </a:p>
        </p:txBody>
      </p:sp>
      <p:sp>
        <p:nvSpPr>
          <p:cNvPr id="9" name="Text 7"/>
          <p:cNvSpPr/>
          <p:nvPr/>
        </p:nvSpPr>
        <p:spPr>
          <a:xfrm>
            <a:off x="2565202" y="3892272"/>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Standardized year formats</a:t>
            </a:r>
            <a:endParaRPr lang="en-US" sz="1400" dirty="0"/>
          </a:p>
        </p:txBody>
      </p:sp>
      <p:sp>
        <p:nvSpPr>
          <p:cNvPr id="10" name="Text 8"/>
          <p:cNvSpPr/>
          <p:nvPr/>
        </p:nvSpPr>
        <p:spPr>
          <a:xfrm>
            <a:off x="2565202" y="4331494"/>
            <a:ext cx="1877378" cy="234672"/>
          </a:xfrm>
          <a:prstGeom prst="rect">
            <a:avLst/>
          </a:prstGeom>
          <a:noFill/>
          <a:ln/>
        </p:spPr>
        <p:txBody>
          <a:bodyPr wrap="none" lIns="0" tIns="0" rIns="0" bIns="0" rtlCol="0" anchor="t"/>
          <a:lstStyle/>
          <a:p>
            <a:pPr marL="0" indent="0" algn="l">
              <a:lnSpc>
                <a:spcPts val="1800"/>
              </a:lnSpc>
              <a:buNone/>
            </a:pPr>
            <a:r>
              <a:rPr lang="en-US" sz="1400" b="1" dirty="0">
                <a:solidFill>
                  <a:srgbClr val="F0FCFF"/>
                </a:solidFill>
                <a:latin typeface="Spline Sans Bold" pitchFamily="34" charset="0"/>
                <a:ea typeface="Spline Sans Bold" pitchFamily="34" charset="-122"/>
                <a:cs typeface="Spline Sans Bold" pitchFamily="34" charset="-120"/>
              </a:rPr>
              <a:t>DERIVED METRICS:</a:t>
            </a:r>
            <a:endParaRPr lang="en-US" sz="1400" dirty="0"/>
          </a:p>
        </p:txBody>
      </p:sp>
      <p:sp>
        <p:nvSpPr>
          <p:cNvPr id="11" name="Text 9"/>
          <p:cNvSpPr/>
          <p:nvPr/>
        </p:nvSpPr>
        <p:spPr>
          <a:xfrm>
            <a:off x="2565202" y="4735116"/>
            <a:ext cx="4543901" cy="540544"/>
          </a:xfrm>
          <a:prstGeom prst="rect">
            <a:avLst/>
          </a:prstGeom>
          <a:noFill/>
          <a:ln/>
        </p:spPr>
        <p:txBody>
          <a:bodyPr wrap="squar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CO₂ per capita (co2_per_capita = total_emissions / population)</a:t>
            </a:r>
            <a:endParaRPr lang="en-US" sz="1400" dirty="0"/>
          </a:p>
        </p:txBody>
      </p:sp>
      <p:sp>
        <p:nvSpPr>
          <p:cNvPr id="12" name="Text 10"/>
          <p:cNvSpPr/>
          <p:nvPr/>
        </p:nvSpPr>
        <p:spPr>
          <a:xfrm>
            <a:off x="2565202" y="5334714"/>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GDP per capita metrics</a:t>
            </a:r>
            <a:endParaRPr lang="en-US" sz="1400" dirty="0"/>
          </a:p>
        </p:txBody>
      </p:sp>
      <p:sp>
        <p:nvSpPr>
          <p:cNvPr id="13" name="Text 11"/>
          <p:cNvSpPr/>
          <p:nvPr/>
        </p:nvSpPr>
        <p:spPr>
          <a:xfrm>
            <a:off x="2565202" y="5664041"/>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Emission intensity calculations</a:t>
            </a:r>
            <a:endParaRPr lang="en-US" sz="1400" dirty="0"/>
          </a:p>
        </p:txBody>
      </p:sp>
      <p:sp>
        <p:nvSpPr>
          <p:cNvPr id="14" name="Text 12"/>
          <p:cNvSpPr/>
          <p:nvPr/>
        </p:nvSpPr>
        <p:spPr>
          <a:xfrm>
            <a:off x="2565202" y="6103263"/>
            <a:ext cx="1877378" cy="234672"/>
          </a:xfrm>
          <a:prstGeom prst="rect">
            <a:avLst/>
          </a:prstGeom>
          <a:noFill/>
          <a:ln/>
        </p:spPr>
        <p:txBody>
          <a:bodyPr wrap="none" lIns="0" tIns="0" rIns="0" bIns="0" rtlCol="0" anchor="t"/>
          <a:lstStyle/>
          <a:p>
            <a:pPr marL="0" indent="0" algn="l">
              <a:lnSpc>
                <a:spcPts val="1800"/>
              </a:lnSpc>
              <a:buNone/>
            </a:pPr>
            <a:r>
              <a:rPr lang="en-US" sz="1400" b="1" dirty="0">
                <a:solidFill>
                  <a:srgbClr val="F0FCFF"/>
                </a:solidFill>
                <a:latin typeface="Spline Sans Bold" pitchFamily="34" charset="0"/>
                <a:ea typeface="Spline Sans Bold" pitchFamily="34" charset="-122"/>
                <a:cs typeface="Spline Sans Bold" pitchFamily="34" charset="-120"/>
              </a:rPr>
              <a:t>PURPOSE:</a:t>
            </a:r>
            <a:endParaRPr lang="en-US" sz="1400" dirty="0"/>
          </a:p>
        </p:txBody>
      </p:sp>
      <p:sp>
        <p:nvSpPr>
          <p:cNvPr id="15" name="Text 13"/>
          <p:cNvSpPr/>
          <p:nvPr/>
        </p:nvSpPr>
        <p:spPr>
          <a:xfrm>
            <a:off x="2565202" y="6506885"/>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Ensure data quality and consistency</a:t>
            </a:r>
            <a:endParaRPr lang="en-US" sz="1400" dirty="0"/>
          </a:p>
        </p:txBody>
      </p:sp>
      <p:sp>
        <p:nvSpPr>
          <p:cNvPr id="16" name="Text 14"/>
          <p:cNvSpPr/>
          <p:nvPr/>
        </p:nvSpPr>
        <p:spPr>
          <a:xfrm>
            <a:off x="2565202" y="6836212"/>
            <a:ext cx="4543901" cy="270272"/>
          </a:xfrm>
          <a:prstGeom prst="rect">
            <a:avLst/>
          </a:prstGeom>
          <a:noFill/>
          <a:ln/>
        </p:spPr>
        <p:txBody>
          <a:bodyPr wrap="non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Create analytics-ready datasets</a:t>
            </a:r>
            <a:endParaRPr lang="en-US" sz="1400" dirty="0"/>
          </a:p>
        </p:txBody>
      </p:sp>
      <p:sp>
        <p:nvSpPr>
          <p:cNvPr id="17" name="Text 15"/>
          <p:cNvSpPr/>
          <p:nvPr/>
        </p:nvSpPr>
        <p:spPr>
          <a:xfrm>
            <a:off x="2565202" y="7165538"/>
            <a:ext cx="4543901" cy="540544"/>
          </a:xfrm>
          <a:prstGeom prst="rect">
            <a:avLst/>
          </a:prstGeom>
          <a:noFill/>
          <a:ln/>
        </p:spPr>
        <p:txBody>
          <a:bodyPr wrap="square" lIns="0" tIns="0" rIns="0" bIns="0" rtlCol="0" anchor="t"/>
          <a:lstStyle/>
          <a:p>
            <a:pPr marL="342900" indent="-342900" algn="l">
              <a:lnSpc>
                <a:spcPts val="2100"/>
              </a:lnSpc>
              <a:buSzPct val="100000"/>
              <a:buChar char="•"/>
            </a:pPr>
            <a:r>
              <a:rPr lang="en-US" sz="1400" dirty="0">
                <a:solidFill>
                  <a:srgbClr val="E0E4E6"/>
                </a:solidFill>
                <a:latin typeface="Barlow" pitchFamily="34" charset="0"/>
                <a:ea typeface="Barlow" pitchFamily="34" charset="-122"/>
                <a:cs typeface="Barlow" pitchFamily="34" charset="-120"/>
              </a:rPr>
              <a:t>Enable meaningful comparisons across regions and time periods</a:t>
            </a:r>
            <a:endParaRPr lang="en-US" sz="1400" dirty="0"/>
          </a:p>
        </p:txBody>
      </p:sp>
      <p:pic>
        <p:nvPicPr>
          <p:cNvPr id="18" name="Image 0" descr="preencoded.png"/>
          <p:cNvPicPr>
            <a:picLocks noChangeAspect="1"/>
          </p:cNvPicPr>
          <p:nvPr/>
        </p:nvPicPr>
        <p:blipFill>
          <a:blip r:embed="rId3"/>
          <a:stretch>
            <a:fillRect/>
          </a:stretch>
        </p:blipFill>
        <p:spPr>
          <a:xfrm>
            <a:off x="7528917" y="1271826"/>
            <a:ext cx="6778098" cy="2561391"/>
          </a:xfrm>
          <a:prstGeom prst="rect">
            <a:avLst/>
          </a:prstGeom>
        </p:spPr>
      </p:pic>
      <p:sp>
        <p:nvSpPr>
          <p:cNvPr id="19" name="Text 16"/>
          <p:cNvSpPr/>
          <p:nvPr/>
        </p:nvSpPr>
        <p:spPr>
          <a:xfrm>
            <a:off x="7528917" y="3671411"/>
            <a:ext cx="4543901" cy="270272"/>
          </a:xfrm>
          <a:prstGeom prst="rect">
            <a:avLst/>
          </a:prstGeom>
          <a:noFill/>
          <a:ln/>
        </p:spPr>
        <p:txBody>
          <a:bodyPr wrap="none" lIns="0" tIns="0" rIns="0" bIns="0" rtlCol="0" anchor="t"/>
          <a:lstStyle/>
          <a:p>
            <a:pPr marL="0" indent="0" algn="l">
              <a:lnSpc>
                <a:spcPts val="2100"/>
              </a:lnSpc>
              <a:buNone/>
            </a:pPr>
            <a:endParaRPr lang="en-US" sz="1400" dirty="0"/>
          </a:p>
        </p:txBody>
      </p:sp>
      <p:pic>
        <p:nvPicPr>
          <p:cNvPr id="20" name="Image 1" descr="preencoded.png"/>
          <p:cNvPicPr>
            <a:picLocks noChangeAspect="1"/>
          </p:cNvPicPr>
          <p:nvPr/>
        </p:nvPicPr>
        <p:blipFill>
          <a:blip r:embed="rId4"/>
          <a:stretch>
            <a:fillRect/>
          </a:stretch>
        </p:blipFill>
        <p:spPr>
          <a:xfrm>
            <a:off x="7528917" y="4131707"/>
            <a:ext cx="6867307" cy="3194644"/>
          </a:xfrm>
          <a:prstGeom prst="rect">
            <a:avLst/>
          </a:prstGeom>
        </p:spPr>
      </p:pic>
      <p:sp>
        <p:nvSpPr>
          <p:cNvPr id="21" name="Rectangle 20">
            <a:extLst>
              <a:ext uri="{FF2B5EF4-FFF2-40B4-BE49-F238E27FC236}">
                <a16:creationId xmlns:a16="http://schemas.microsoft.com/office/drawing/2014/main" id="{C5CB016A-0166-662C-EFB4-925F6570AAF5}"/>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2866787" y="908566"/>
            <a:ext cx="8754904" cy="439460"/>
          </a:xfrm>
          <a:prstGeom prst="rect">
            <a:avLst/>
          </a:prstGeom>
          <a:noFill/>
          <a:ln/>
        </p:spPr>
        <p:txBody>
          <a:bodyPr wrap="none" lIns="0" tIns="0" rIns="0" bIns="0" rtlCol="0" anchor="t"/>
          <a:lstStyle/>
          <a:p>
            <a:pPr marL="0" indent="0" algn="l">
              <a:lnSpc>
                <a:spcPts val="3450"/>
              </a:lnSpc>
              <a:buNone/>
            </a:pPr>
            <a:r>
              <a:rPr lang="en-US" sz="2400" b="1" dirty="0">
                <a:solidFill>
                  <a:srgbClr val="F0FCFF"/>
                </a:solidFill>
                <a:latin typeface="Spline Sans Bold" pitchFamily="34" charset="0"/>
                <a:ea typeface="Spline Sans Bold" pitchFamily="34" charset="-122"/>
                <a:cs typeface="Spline Sans Bold" pitchFamily="34" charset="-120"/>
              </a:rPr>
              <a:t>Gold Layer — Analytics Tables &amp; Business-Ready Data</a:t>
            </a:r>
            <a:endParaRPr lang="en-US" sz="2400" dirty="0"/>
          </a:p>
        </p:txBody>
      </p:sp>
      <p:sp>
        <p:nvSpPr>
          <p:cNvPr id="3" name="Text 1"/>
          <p:cNvSpPr/>
          <p:nvPr/>
        </p:nvSpPr>
        <p:spPr>
          <a:xfrm>
            <a:off x="2866787" y="1664494"/>
            <a:ext cx="8896707" cy="253127"/>
          </a:xfrm>
          <a:prstGeom prst="rect">
            <a:avLst/>
          </a:prstGeom>
          <a:noFill/>
          <a:ln/>
        </p:spPr>
        <p:txBody>
          <a:bodyPr wrap="none" lIns="0" tIns="0" rIns="0" bIns="0" rtlCol="0" anchor="t"/>
          <a:lstStyle/>
          <a:p>
            <a:pPr marL="0" indent="0" algn="l">
              <a:lnSpc>
                <a:spcPts val="1950"/>
              </a:lnSpc>
              <a:buNone/>
            </a:pPr>
            <a:r>
              <a:rPr lang="en-US" sz="1400" dirty="0">
                <a:solidFill>
                  <a:srgbClr val="E0E4E6"/>
                </a:solidFill>
                <a:latin typeface="Barlow" pitchFamily="34" charset="0"/>
                <a:ea typeface="Barlow" pitchFamily="34" charset="-122"/>
                <a:cs typeface="Barlow" pitchFamily="34" charset="-120"/>
              </a:rPr>
              <a:t>Curated datasets designed for specific analytical and policy questions</a:t>
            </a:r>
            <a:endParaRPr lang="en-US" sz="1400" dirty="0"/>
          </a:p>
        </p:txBody>
      </p:sp>
      <p:sp>
        <p:nvSpPr>
          <p:cNvPr id="4" name="Text 2"/>
          <p:cNvSpPr/>
          <p:nvPr/>
        </p:nvSpPr>
        <p:spPr>
          <a:xfrm>
            <a:off x="2866787" y="2253853"/>
            <a:ext cx="2416850" cy="219789"/>
          </a:xfrm>
          <a:prstGeom prst="rect">
            <a:avLst/>
          </a:prstGeom>
          <a:noFill/>
          <a:ln/>
        </p:spPr>
        <p:txBody>
          <a:bodyPr wrap="none" lIns="0" tIns="0" rIns="0" bIns="0" rtlCol="0" anchor="t"/>
          <a:lstStyle/>
          <a:p>
            <a:pPr marL="0" indent="0" algn="l">
              <a:lnSpc>
                <a:spcPts val="1700"/>
              </a:lnSpc>
              <a:buNone/>
            </a:pPr>
            <a:r>
              <a:rPr lang="en-US" sz="1400" b="1" dirty="0">
                <a:solidFill>
                  <a:srgbClr val="F0FCFF"/>
                </a:solidFill>
                <a:latin typeface="Spline Sans Bold" pitchFamily="34" charset="0"/>
                <a:ea typeface="Spline Sans Bold" pitchFamily="34" charset="-122"/>
                <a:cs typeface="Spline Sans Bold" pitchFamily="34" charset="-120"/>
              </a:rPr>
              <a:t>ANALYTICS TABLES CREATED:</a:t>
            </a:r>
            <a:endParaRPr lang="en-US" sz="1400" dirty="0"/>
          </a:p>
        </p:txBody>
      </p:sp>
      <p:sp>
        <p:nvSpPr>
          <p:cNvPr id="5" name="Text 3"/>
          <p:cNvSpPr/>
          <p:nvPr/>
        </p:nvSpPr>
        <p:spPr>
          <a:xfrm>
            <a:off x="2866787" y="2631877"/>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yearly_emissions_trend (temporal analysis)</a:t>
            </a:r>
            <a:endParaRPr lang="en-US" sz="1400" dirty="0"/>
          </a:p>
        </p:txBody>
      </p:sp>
      <p:sp>
        <p:nvSpPr>
          <p:cNvPr id="6" name="Text 4"/>
          <p:cNvSpPr/>
          <p:nvPr/>
        </p:nvSpPr>
        <p:spPr>
          <a:xfrm>
            <a:off x="2866787" y="2940367"/>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regional_emissions_summary (geographic insights)</a:t>
            </a:r>
            <a:endParaRPr lang="en-US" sz="1400" dirty="0"/>
          </a:p>
        </p:txBody>
      </p:sp>
      <p:sp>
        <p:nvSpPr>
          <p:cNvPr id="7" name="Text 5"/>
          <p:cNvSpPr/>
          <p:nvPr/>
        </p:nvSpPr>
        <p:spPr>
          <a:xfrm>
            <a:off x="2866787" y="3248858"/>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country_emissions_summary (country-level metrics)</a:t>
            </a:r>
            <a:endParaRPr lang="en-US" sz="1400" dirty="0"/>
          </a:p>
        </p:txBody>
      </p:sp>
      <p:sp>
        <p:nvSpPr>
          <p:cNvPr id="8" name="Text 6"/>
          <p:cNvSpPr/>
          <p:nvPr/>
        </p:nvSpPr>
        <p:spPr>
          <a:xfrm>
            <a:off x="2866787" y="3557349"/>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sector_emissions_summary (sectoral breakdown)</a:t>
            </a:r>
            <a:endParaRPr lang="en-US" sz="1400" dirty="0"/>
          </a:p>
        </p:txBody>
      </p:sp>
      <p:sp>
        <p:nvSpPr>
          <p:cNvPr id="9" name="Text 7"/>
          <p:cNvSpPr/>
          <p:nvPr/>
        </p:nvSpPr>
        <p:spPr>
          <a:xfrm>
            <a:off x="2866787" y="3865840"/>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high_emission_regions (top emitters identification)</a:t>
            </a:r>
            <a:endParaRPr lang="en-US" sz="1400" dirty="0"/>
          </a:p>
        </p:txBody>
      </p:sp>
      <p:sp>
        <p:nvSpPr>
          <p:cNvPr id="10" name="Text 8"/>
          <p:cNvSpPr/>
          <p:nvPr/>
        </p:nvSpPr>
        <p:spPr>
          <a:xfrm>
            <a:off x="2866787" y="4174331"/>
            <a:ext cx="4255294" cy="506254"/>
          </a:xfrm>
          <a:prstGeom prst="rect">
            <a:avLst/>
          </a:prstGeom>
          <a:noFill/>
          <a:ln/>
        </p:spPr>
        <p:txBody>
          <a:bodyPr wrap="squar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population_emission_correlation (demographic relationships)</a:t>
            </a:r>
            <a:endParaRPr lang="en-US" sz="1400" dirty="0"/>
          </a:p>
        </p:txBody>
      </p:sp>
      <p:sp>
        <p:nvSpPr>
          <p:cNvPr id="11" name="Text 9"/>
          <p:cNvSpPr/>
          <p:nvPr/>
        </p:nvSpPr>
        <p:spPr>
          <a:xfrm>
            <a:off x="2866787" y="4735949"/>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economic_emissions_analysis (GDP and emissions linkage)</a:t>
            </a:r>
            <a:endParaRPr lang="en-US" sz="1400" dirty="0"/>
          </a:p>
        </p:txBody>
      </p:sp>
      <p:sp>
        <p:nvSpPr>
          <p:cNvPr id="12" name="Text 10"/>
          <p:cNvSpPr/>
          <p:nvPr/>
        </p:nvSpPr>
        <p:spPr>
          <a:xfrm>
            <a:off x="2866787" y="5044440"/>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scenario_environment_impact (policy scenario outcomes)</a:t>
            </a:r>
            <a:endParaRPr lang="en-US" sz="1400" dirty="0"/>
          </a:p>
        </p:txBody>
      </p:sp>
      <p:sp>
        <p:nvSpPr>
          <p:cNvPr id="13" name="Text 11"/>
          <p:cNvSpPr/>
          <p:nvPr/>
        </p:nvSpPr>
        <p:spPr>
          <a:xfrm>
            <a:off x="2866787" y="5455801"/>
            <a:ext cx="1758196" cy="219789"/>
          </a:xfrm>
          <a:prstGeom prst="rect">
            <a:avLst/>
          </a:prstGeom>
          <a:noFill/>
          <a:ln/>
        </p:spPr>
        <p:txBody>
          <a:bodyPr wrap="none" lIns="0" tIns="0" rIns="0" bIns="0" rtlCol="0" anchor="t"/>
          <a:lstStyle/>
          <a:p>
            <a:pPr marL="0" indent="0" algn="l">
              <a:lnSpc>
                <a:spcPts val="1700"/>
              </a:lnSpc>
              <a:buNone/>
            </a:pPr>
            <a:r>
              <a:rPr lang="en-US" sz="1400" b="1" dirty="0">
                <a:solidFill>
                  <a:srgbClr val="F0FCFF"/>
                </a:solidFill>
                <a:latin typeface="Spline Sans Bold" pitchFamily="34" charset="0"/>
                <a:ea typeface="Spline Sans Bold" pitchFamily="34" charset="-122"/>
                <a:cs typeface="Spline Sans Bold" pitchFamily="34" charset="-120"/>
              </a:rPr>
              <a:t>PURPOSE:</a:t>
            </a:r>
            <a:endParaRPr lang="en-US" sz="1400" dirty="0"/>
          </a:p>
        </p:txBody>
      </p:sp>
      <p:sp>
        <p:nvSpPr>
          <p:cNvPr id="14" name="Text 12"/>
          <p:cNvSpPr/>
          <p:nvPr/>
        </p:nvSpPr>
        <p:spPr>
          <a:xfrm>
            <a:off x="2866787" y="5833824"/>
            <a:ext cx="4255294" cy="506254"/>
          </a:xfrm>
          <a:prstGeom prst="rect">
            <a:avLst/>
          </a:prstGeom>
          <a:noFill/>
          <a:ln/>
        </p:spPr>
        <p:txBody>
          <a:bodyPr wrap="squar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Each table answers a specific environmental or policy question</a:t>
            </a:r>
            <a:endParaRPr lang="en-US" sz="1400" dirty="0"/>
          </a:p>
        </p:txBody>
      </p:sp>
      <p:sp>
        <p:nvSpPr>
          <p:cNvPr id="15" name="Text 13"/>
          <p:cNvSpPr/>
          <p:nvPr/>
        </p:nvSpPr>
        <p:spPr>
          <a:xfrm>
            <a:off x="2866787" y="6395442"/>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Enable direct dashboard integration</a:t>
            </a:r>
            <a:endParaRPr lang="en-US" sz="1400" dirty="0"/>
          </a:p>
        </p:txBody>
      </p:sp>
      <p:sp>
        <p:nvSpPr>
          <p:cNvPr id="16" name="Text 14"/>
          <p:cNvSpPr/>
          <p:nvPr/>
        </p:nvSpPr>
        <p:spPr>
          <a:xfrm>
            <a:off x="2866787" y="6703933"/>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Support advanced analytics and forecasting</a:t>
            </a:r>
            <a:endParaRPr lang="en-US" sz="1400" dirty="0"/>
          </a:p>
        </p:txBody>
      </p:sp>
      <p:sp>
        <p:nvSpPr>
          <p:cNvPr id="17" name="Text 15"/>
          <p:cNvSpPr/>
          <p:nvPr/>
        </p:nvSpPr>
        <p:spPr>
          <a:xfrm>
            <a:off x="2866787" y="7012424"/>
            <a:ext cx="4255294" cy="253127"/>
          </a:xfrm>
          <a:prstGeom prst="rect">
            <a:avLst/>
          </a:prstGeom>
          <a:noFill/>
          <a:ln/>
        </p:spPr>
        <p:txBody>
          <a:bodyPr wrap="none" lIns="0" tIns="0" rIns="0" bIns="0" rtlCol="0" anchor="t"/>
          <a:lstStyle/>
          <a:p>
            <a:pPr marL="342900" indent="-342900" algn="l">
              <a:lnSpc>
                <a:spcPts val="1950"/>
              </a:lnSpc>
              <a:buSzPct val="100000"/>
              <a:buChar char="•"/>
            </a:pPr>
            <a:r>
              <a:rPr lang="en-US" sz="1400" dirty="0">
                <a:solidFill>
                  <a:srgbClr val="E0E4E6"/>
                </a:solidFill>
                <a:latin typeface="Barlow" pitchFamily="34" charset="0"/>
                <a:ea typeface="Barlow" pitchFamily="34" charset="-122"/>
                <a:cs typeface="Barlow" pitchFamily="34" charset="-120"/>
              </a:rPr>
              <a:t>Facilitate scenario-based decision making</a:t>
            </a:r>
            <a:endParaRPr lang="en-US" sz="1400" dirty="0"/>
          </a:p>
        </p:txBody>
      </p:sp>
      <p:pic>
        <p:nvPicPr>
          <p:cNvPr id="18" name="Image 0" descr="preencoded.png"/>
          <p:cNvPicPr>
            <a:picLocks noChangeAspect="1"/>
          </p:cNvPicPr>
          <p:nvPr/>
        </p:nvPicPr>
        <p:blipFill>
          <a:blip r:embed="rId3"/>
          <a:stretch>
            <a:fillRect/>
          </a:stretch>
        </p:blipFill>
        <p:spPr>
          <a:xfrm>
            <a:off x="7515700" y="2273618"/>
            <a:ext cx="6858221" cy="5343561"/>
          </a:xfrm>
          <a:prstGeom prst="rect">
            <a:avLst/>
          </a:prstGeom>
        </p:spPr>
      </p:pic>
      <p:sp>
        <p:nvSpPr>
          <p:cNvPr id="19" name="Text 16"/>
          <p:cNvSpPr/>
          <p:nvPr/>
        </p:nvSpPr>
        <p:spPr>
          <a:xfrm>
            <a:off x="7515701" y="6234589"/>
            <a:ext cx="4255294" cy="253127"/>
          </a:xfrm>
          <a:prstGeom prst="rect">
            <a:avLst/>
          </a:prstGeom>
          <a:noFill/>
          <a:ln/>
        </p:spPr>
        <p:txBody>
          <a:bodyPr wrap="none" lIns="0" tIns="0" rIns="0" bIns="0" rtlCol="0" anchor="t"/>
          <a:lstStyle/>
          <a:p>
            <a:pPr marL="0" indent="0" algn="l">
              <a:lnSpc>
                <a:spcPts val="1950"/>
              </a:lnSpc>
              <a:buNone/>
            </a:pPr>
            <a:endParaRPr lang="en-US" sz="1400" dirty="0"/>
          </a:p>
        </p:txBody>
      </p:sp>
      <p:sp>
        <p:nvSpPr>
          <p:cNvPr id="20" name="Rectangle 19">
            <a:extLst>
              <a:ext uri="{FF2B5EF4-FFF2-40B4-BE49-F238E27FC236}">
                <a16:creationId xmlns:a16="http://schemas.microsoft.com/office/drawing/2014/main" id="{073CB770-38A5-53FB-08F0-77DEB26EE3DE}"/>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1501497" y="569476"/>
            <a:ext cx="7390448" cy="459581"/>
          </a:xfrm>
          <a:prstGeom prst="rect">
            <a:avLst/>
          </a:prstGeom>
          <a:noFill/>
          <a:ln/>
        </p:spPr>
        <p:txBody>
          <a:bodyPr wrap="none" lIns="0" tIns="0" rIns="0" bIns="0" rtlCol="0" anchor="t"/>
          <a:lstStyle/>
          <a:p>
            <a:pPr marL="0" indent="0" algn="l">
              <a:lnSpc>
                <a:spcPts val="3600"/>
              </a:lnSpc>
              <a:buNone/>
            </a:pPr>
            <a:r>
              <a:rPr lang="en-US" sz="2850" b="1" dirty="0">
                <a:solidFill>
                  <a:srgbClr val="F0FCFF"/>
                </a:solidFill>
                <a:latin typeface="Spline Sans Bold" pitchFamily="34" charset="0"/>
                <a:ea typeface="Spline Sans Bold" pitchFamily="34" charset="-122"/>
                <a:cs typeface="Spline Sans Bold" pitchFamily="34" charset="-120"/>
              </a:rPr>
              <a:t>Workflow Automation with Apache Airflow:</a:t>
            </a:r>
            <a:endParaRPr lang="en-US" sz="2850" dirty="0"/>
          </a:p>
        </p:txBody>
      </p:sp>
      <p:sp>
        <p:nvSpPr>
          <p:cNvPr id="3" name="Text 1"/>
          <p:cNvSpPr/>
          <p:nvPr/>
        </p:nvSpPr>
        <p:spPr>
          <a:xfrm>
            <a:off x="1501497" y="1442561"/>
            <a:ext cx="11627287" cy="827008"/>
          </a:xfrm>
          <a:prstGeom prst="rect">
            <a:avLst/>
          </a:prstGeom>
          <a:noFill/>
          <a:ln/>
        </p:spPr>
        <p:txBody>
          <a:bodyPr wrap="square" lIns="0" tIns="0" rIns="0" bIns="0" rtlCol="0" anchor="t"/>
          <a:lstStyle/>
          <a:p>
            <a:pPr marL="0" indent="0" algn="l">
              <a:lnSpc>
                <a:spcPts val="3250"/>
              </a:lnSpc>
              <a:buNone/>
            </a:pPr>
            <a:r>
              <a:rPr lang="en-US" sz="2000" dirty="0">
                <a:solidFill>
                  <a:srgbClr val="E0E4E6"/>
                </a:solidFill>
                <a:latin typeface="Barlow" pitchFamily="34" charset="0"/>
                <a:ea typeface="Barlow" pitchFamily="34" charset="-122"/>
                <a:cs typeface="Barlow" pitchFamily="34" charset="-120"/>
              </a:rPr>
              <a:t>Airflow orchestrates our complex data pipelines, ensuring reliability, scalability, and maintainability of our CO₂ analytics system.</a:t>
            </a:r>
            <a:endParaRPr lang="en-US" sz="2000" dirty="0"/>
          </a:p>
        </p:txBody>
      </p:sp>
      <p:sp>
        <p:nvSpPr>
          <p:cNvPr id="4" name="Text 2"/>
          <p:cNvSpPr/>
          <p:nvPr/>
        </p:nvSpPr>
        <p:spPr>
          <a:xfrm>
            <a:off x="1501497" y="2688312"/>
            <a:ext cx="6415326" cy="413504"/>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E0E4E6"/>
                </a:solidFill>
                <a:latin typeface="Barlow" pitchFamily="34" charset="0"/>
                <a:ea typeface="Barlow" pitchFamily="34" charset="-122"/>
                <a:cs typeface="Barlow" pitchFamily="34" charset="-120"/>
              </a:rPr>
              <a:t>Scheduled data extraction and loading</a:t>
            </a:r>
            <a:endParaRPr lang="en-US" sz="1600" dirty="0"/>
          </a:p>
        </p:txBody>
      </p:sp>
      <p:sp>
        <p:nvSpPr>
          <p:cNvPr id="5" name="Text 3"/>
          <p:cNvSpPr/>
          <p:nvPr/>
        </p:nvSpPr>
        <p:spPr>
          <a:xfrm>
            <a:off x="1501497" y="3174087"/>
            <a:ext cx="6415326" cy="413504"/>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E0E4E6"/>
                </a:solidFill>
                <a:latin typeface="Barlow" pitchFamily="34" charset="0"/>
                <a:ea typeface="Barlow" pitchFamily="34" charset="-122"/>
                <a:cs typeface="Barlow" pitchFamily="34" charset="-120"/>
              </a:rPr>
              <a:t>Dependency management for tasks</a:t>
            </a:r>
            <a:endParaRPr lang="en-US" sz="1600" dirty="0"/>
          </a:p>
        </p:txBody>
      </p:sp>
      <p:sp>
        <p:nvSpPr>
          <p:cNvPr id="6" name="Text 4"/>
          <p:cNvSpPr/>
          <p:nvPr/>
        </p:nvSpPr>
        <p:spPr>
          <a:xfrm>
            <a:off x="1501497" y="3659862"/>
            <a:ext cx="6415326" cy="413504"/>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E0E4E6"/>
                </a:solidFill>
                <a:latin typeface="Barlow" pitchFamily="34" charset="0"/>
                <a:ea typeface="Barlow" pitchFamily="34" charset="-122"/>
                <a:cs typeface="Barlow" pitchFamily="34" charset="-120"/>
              </a:rPr>
              <a:t>Error handling and retry mechanisms</a:t>
            </a:r>
            <a:endParaRPr lang="en-US" sz="1600" dirty="0"/>
          </a:p>
        </p:txBody>
      </p:sp>
      <p:sp>
        <p:nvSpPr>
          <p:cNvPr id="7" name="Text 5"/>
          <p:cNvSpPr/>
          <p:nvPr/>
        </p:nvSpPr>
        <p:spPr>
          <a:xfrm>
            <a:off x="1501497" y="4145637"/>
            <a:ext cx="6415326" cy="413504"/>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E0E4E6"/>
                </a:solidFill>
                <a:latin typeface="Barlow" pitchFamily="34" charset="0"/>
                <a:ea typeface="Barlow" pitchFamily="34" charset="-122"/>
                <a:cs typeface="Barlow" pitchFamily="34" charset="-120"/>
              </a:rPr>
              <a:t>Monitoring of pipeline health and performance</a:t>
            </a:r>
            <a:endParaRPr lang="en-US" sz="1600" dirty="0"/>
          </a:p>
        </p:txBody>
      </p:sp>
      <p:pic>
        <p:nvPicPr>
          <p:cNvPr id="9" name="Image 1" descr="preencoded.png"/>
          <p:cNvPicPr>
            <a:picLocks noChangeAspect="1"/>
          </p:cNvPicPr>
          <p:nvPr/>
        </p:nvPicPr>
        <p:blipFill>
          <a:blip r:embed="rId3"/>
          <a:stretch>
            <a:fillRect/>
          </a:stretch>
        </p:blipFill>
        <p:spPr>
          <a:xfrm>
            <a:off x="2252469" y="5084957"/>
            <a:ext cx="10459920" cy="2806732"/>
          </a:xfrm>
          <a:prstGeom prst="rect">
            <a:avLst/>
          </a:prstGeom>
        </p:spPr>
      </p:pic>
      <p:pic>
        <p:nvPicPr>
          <p:cNvPr id="10" name="Image 2" descr="preencoded.png"/>
          <p:cNvPicPr>
            <a:picLocks noChangeAspect="1"/>
          </p:cNvPicPr>
          <p:nvPr/>
        </p:nvPicPr>
        <p:blipFill>
          <a:blip r:embed="rId4"/>
          <a:stretch>
            <a:fillRect/>
          </a:stretch>
        </p:blipFill>
        <p:spPr>
          <a:xfrm>
            <a:off x="7047569" y="2010060"/>
            <a:ext cx="5832090" cy="2911460"/>
          </a:xfrm>
          <a:prstGeom prst="rect">
            <a:avLst/>
          </a:prstGeom>
        </p:spPr>
      </p:pic>
      <p:sp>
        <p:nvSpPr>
          <p:cNvPr id="11" name="Text 6"/>
          <p:cNvSpPr/>
          <p:nvPr/>
        </p:nvSpPr>
        <p:spPr>
          <a:xfrm>
            <a:off x="8429030" y="7143036"/>
            <a:ext cx="4707255" cy="330875"/>
          </a:xfrm>
          <a:prstGeom prst="rect">
            <a:avLst/>
          </a:prstGeom>
          <a:noFill/>
          <a:ln/>
        </p:spPr>
        <p:txBody>
          <a:bodyPr wrap="none" lIns="0" tIns="0" rIns="0" bIns="0" rtlCol="0" anchor="t"/>
          <a:lstStyle/>
          <a:p>
            <a:pPr marL="0" indent="0" algn="l">
              <a:lnSpc>
                <a:spcPts val="2600"/>
              </a:lnSpc>
              <a:buNone/>
            </a:pPr>
            <a:endParaRPr lang="en-US" sz="1600" dirty="0"/>
          </a:p>
        </p:txBody>
      </p:sp>
      <p:sp>
        <p:nvSpPr>
          <p:cNvPr id="15" name="Rectangle 14">
            <a:extLst>
              <a:ext uri="{FF2B5EF4-FFF2-40B4-BE49-F238E27FC236}">
                <a16:creationId xmlns:a16="http://schemas.microsoft.com/office/drawing/2014/main" id="{8F552DBB-85B9-DC0C-C1D5-BA1190AEC104}"/>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1663065" y="552807"/>
            <a:ext cx="6346865" cy="558522"/>
          </a:xfrm>
          <a:prstGeom prst="rect">
            <a:avLst/>
          </a:prstGeom>
          <a:noFill/>
          <a:ln/>
        </p:spPr>
        <p:txBody>
          <a:bodyPr wrap="none" lIns="0" tIns="0" rIns="0" bIns="0" rtlCol="0" anchor="t"/>
          <a:lstStyle/>
          <a:p>
            <a:pPr marL="0" indent="0" algn="l">
              <a:lnSpc>
                <a:spcPts val="4350"/>
              </a:lnSpc>
              <a:buNone/>
            </a:pPr>
            <a:r>
              <a:rPr lang="en-US" sz="3500" b="1" dirty="0">
                <a:solidFill>
                  <a:srgbClr val="F0FCFF"/>
                </a:solidFill>
                <a:latin typeface="Spline Sans Bold" pitchFamily="34" charset="0"/>
                <a:ea typeface="Spline Sans Bold" pitchFamily="34" charset="-122"/>
                <a:cs typeface="Spline Sans Bold" pitchFamily="34" charset="-120"/>
              </a:rPr>
              <a:t>Succesful ETL Pipeline JobRun</a:t>
            </a:r>
            <a:endParaRPr lang="en-US" sz="3500" dirty="0"/>
          </a:p>
        </p:txBody>
      </p:sp>
      <p:pic>
        <p:nvPicPr>
          <p:cNvPr id="3" name="Image 0" descr="preencoded.png"/>
          <p:cNvPicPr>
            <a:picLocks noChangeAspect="1"/>
          </p:cNvPicPr>
          <p:nvPr/>
        </p:nvPicPr>
        <p:blipFill>
          <a:blip r:embed="rId3"/>
          <a:stretch>
            <a:fillRect/>
          </a:stretch>
        </p:blipFill>
        <p:spPr>
          <a:xfrm>
            <a:off x="1573855" y="1301530"/>
            <a:ext cx="11729550" cy="4575163"/>
          </a:xfrm>
          <a:prstGeom prst="rect">
            <a:avLst/>
          </a:prstGeom>
        </p:spPr>
      </p:pic>
      <p:sp>
        <p:nvSpPr>
          <p:cNvPr id="4" name="Text 1"/>
          <p:cNvSpPr/>
          <p:nvPr/>
        </p:nvSpPr>
        <p:spPr>
          <a:xfrm>
            <a:off x="1663065" y="7356158"/>
            <a:ext cx="11304151" cy="321707"/>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Rectangle 4">
            <a:extLst>
              <a:ext uri="{FF2B5EF4-FFF2-40B4-BE49-F238E27FC236}">
                <a16:creationId xmlns:a16="http://schemas.microsoft.com/office/drawing/2014/main" id="{851E699F-1161-E2A7-4046-786842B7AEB5}"/>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pic>
        <p:nvPicPr>
          <p:cNvPr id="14" name="Picture 13">
            <a:extLst>
              <a:ext uri="{FF2B5EF4-FFF2-40B4-BE49-F238E27FC236}">
                <a16:creationId xmlns:a16="http://schemas.microsoft.com/office/drawing/2014/main" id="{D082E151-20C2-2708-7E5B-F03D67D871F2}"/>
              </a:ext>
            </a:extLst>
          </p:cNvPr>
          <p:cNvPicPr>
            <a:picLocks noChangeAspect="1"/>
          </p:cNvPicPr>
          <p:nvPr/>
        </p:nvPicPr>
        <p:blipFill>
          <a:blip r:embed="rId4"/>
          <a:stretch>
            <a:fillRect/>
          </a:stretch>
        </p:blipFill>
        <p:spPr>
          <a:xfrm>
            <a:off x="1573855" y="6066894"/>
            <a:ext cx="11573433" cy="205768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1738193" y="545783"/>
            <a:ext cx="4457343" cy="551021"/>
          </a:xfrm>
          <a:prstGeom prst="rect">
            <a:avLst/>
          </a:prstGeom>
          <a:noFill/>
          <a:ln/>
        </p:spPr>
        <p:txBody>
          <a:bodyPr wrap="none" lIns="0" tIns="0" rIns="0" bIns="0" rtlCol="0" anchor="t"/>
          <a:lstStyle/>
          <a:p>
            <a:pPr marL="0" indent="0" algn="l">
              <a:lnSpc>
                <a:spcPts val="4300"/>
              </a:lnSpc>
              <a:buNone/>
            </a:pPr>
            <a:r>
              <a:rPr lang="en-US" sz="3450" b="1" dirty="0">
                <a:solidFill>
                  <a:srgbClr val="F0FCFF"/>
                </a:solidFill>
                <a:latin typeface="Spline Sans Bold" pitchFamily="34" charset="0"/>
                <a:ea typeface="Spline Sans Bold" pitchFamily="34" charset="-122"/>
                <a:cs typeface="Spline Sans Bold" pitchFamily="34" charset="-120"/>
              </a:rPr>
              <a:t>Logging &amp; Monitoring</a:t>
            </a:r>
            <a:endParaRPr lang="en-US" sz="3450" dirty="0"/>
          </a:p>
        </p:txBody>
      </p:sp>
      <p:sp>
        <p:nvSpPr>
          <p:cNvPr id="3" name="Text 1"/>
          <p:cNvSpPr/>
          <p:nvPr/>
        </p:nvSpPr>
        <p:spPr>
          <a:xfrm>
            <a:off x="1738193" y="1592699"/>
            <a:ext cx="2204323" cy="275392"/>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Airflow</a:t>
            </a:r>
            <a:endParaRPr lang="en-US" sz="1700" dirty="0"/>
          </a:p>
        </p:txBody>
      </p:sp>
      <p:sp>
        <p:nvSpPr>
          <p:cNvPr id="4" name="Text 2"/>
          <p:cNvSpPr/>
          <p:nvPr/>
        </p:nvSpPr>
        <p:spPr>
          <a:xfrm>
            <a:off x="1738193" y="2066449"/>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DAG execution status</a:t>
            </a:r>
            <a:endParaRPr lang="en-US" sz="1550" dirty="0"/>
          </a:p>
        </p:txBody>
      </p:sp>
      <p:sp>
        <p:nvSpPr>
          <p:cNvPr id="5" name="Text 3"/>
          <p:cNvSpPr/>
          <p:nvPr/>
        </p:nvSpPr>
        <p:spPr>
          <a:xfrm>
            <a:off x="1738193" y="2453164"/>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Task-level logs</a:t>
            </a:r>
            <a:endParaRPr lang="en-US" sz="1550" dirty="0"/>
          </a:p>
        </p:txBody>
      </p:sp>
      <p:sp>
        <p:nvSpPr>
          <p:cNvPr id="6" name="Text 4"/>
          <p:cNvSpPr/>
          <p:nvPr/>
        </p:nvSpPr>
        <p:spPr>
          <a:xfrm>
            <a:off x="1738193" y="2839879"/>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Retry and failure tracking</a:t>
            </a:r>
            <a:endParaRPr lang="en-US" sz="1550" dirty="0"/>
          </a:p>
        </p:txBody>
      </p:sp>
      <p:sp>
        <p:nvSpPr>
          <p:cNvPr id="7" name="Text 5"/>
          <p:cNvSpPr/>
          <p:nvPr/>
        </p:nvSpPr>
        <p:spPr>
          <a:xfrm>
            <a:off x="7564755" y="1592699"/>
            <a:ext cx="2204323" cy="275392"/>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Databricks</a:t>
            </a:r>
            <a:endParaRPr lang="en-US" sz="1700" dirty="0"/>
          </a:p>
        </p:txBody>
      </p:sp>
      <p:sp>
        <p:nvSpPr>
          <p:cNvPr id="8" name="Text 6"/>
          <p:cNvSpPr/>
          <p:nvPr/>
        </p:nvSpPr>
        <p:spPr>
          <a:xfrm>
            <a:off x="7564755" y="2066449"/>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Job run logs</a:t>
            </a:r>
            <a:endParaRPr lang="en-US" sz="1550" dirty="0"/>
          </a:p>
        </p:txBody>
      </p:sp>
      <p:sp>
        <p:nvSpPr>
          <p:cNvPr id="9" name="Text 7"/>
          <p:cNvSpPr/>
          <p:nvPr/>
        </p:nvSpPr>
        <p:spPr>
          <a:xfrm>
            <a:off x="7564755" y="2453164"/>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Spark UI for performance monitoring</a:t>
            </a:r>
            <a:endParaRPr lang="en-US" sz="1550" dirty="0"/>
          </a:p>
        </p:txBody>
      </p:sp>
      <p:sp>
        <p:nvSpPr>
          <p:cNvPr id="10" name="Text 8"/>
          <p:cNvSpPr/>
          <p:nvPr/>
        </p:nvSpPr>
        <p:spPr>
          <a:xfrm>
            <a:off x="7564755" y="2839879"/>
            <a:ext cx="5335072" cy="317302"/>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Custom pipeline execution log table</a:t>
            </a:r>
            <a:endParaRPr lang="en-US" sz="1550" dirty="0"/>
          </a:p>
        </p:txBody>
      </p:sp>
      <p:pic>
        <p:nvPicPr>
          <p:cNvPr id="11" name="Image 0" descr="preencoded.png"/>
          <p:cNvPicPr>
            <a:picLocks noChangeAspect="1"/>
          </p:cNvPicPr>
          <p:nvPr/>
        </p:nvPicPr>
        <p:blipFill>
          <a:blip r:embed="rId3"/>
          <a:stretch>
            <a:fillRect/>
          </a:stretch>
        </p:blipFill>
        <p:spPr>
          <a:xfrm>
            <a:off x="1738192" y="3449717"/>
            <a:ext cx="10349729" cy="4203461"/>
          </a:xfrm>
          <a:prstGeom prst="rect">
            <a:avLst/>
          </a:prstGeom>
        </p:spPr>
      </p:pic>
      <p:sp>
        <p:nvSpPr>
          <p:cNvPr id="12" name="Text 9"/>
          <p:cNvSpPr/>
          <p:nvPr/>
        </p:nvSpPr>
        <p:spPr>
          <a:xfrm>
            <a:off x="1738193" y="7366397"/>
            <a:ext cx="11154013" cy="317302"/>
          </a:xfrm>
          <a:prstGeom prst="rect">
            <a:avLst/>
          </a:prstGeom>
          <a:noFill/>
          <a:ln/>
        </p:spPr>
        <p:txBody>
          <a:bodyPr wrap="none" lIns="0" tIns="0" rIns="0" bIns="0" rtlCol="0" anchor="t"/>
          <a:lstStyle/>
          <a:p>
            <a:pPr marL="0" indent="0" algn="l">
              <a:lnSpc>
                <a:spcPts val="2450"/>
              </a:lnSpc>
              <a:buNone/>
            </a:pPr>
            <a:endParaRPr lang="en-US" sz="1550" dirty="0"/>
          </a:p>
        </p:txBody>
      </p:sp>
      <p:sp>
        <p:nvSpPr>
          <p:cNvPr id="13" name="Rectangle 12">
            <a:extLst>
              <a:ext uri="{FF2B5EF4-FFF2-40B4-BE49-F238E27FC236}">
                <a16:creationId xmlns:a16="http://schemas.microsoft.com/office/drawing/2014/main" id="{8F957660-0FEF-69C8-598C-4E056AF0EB55}"/>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4037" y="2205752"/>
            <a:ext cx="548723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Power BI Dashboards</a:t>
            </a:r>
            <a:endParaRPr lang="en-US" sz="4300" dirty="0"/>
          </a:p>
        </p:txBody>
      </p:sp>
      <p:sp>
        <p:nvSpPr>
          <p:cNvPr id="3" name="Text 1"/>
          <p:cNvSpPr/>
          <p:nvPr/>
        </p:nvSpPr>
        <p:spPr>
          <a:xfrm>
            <a:off x="864037" y="35086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Main Dashboards</a:t>
            </a:r>
            <a:endParaRPr lang="en-US" sz="2150" dirty="0"/>
          </a:p>
        </p:txBody>
      </p:sp>
      <p:sp>
        <p:nvSpPr>
          <p:cNvPr id="4" name="Text 2"/>
          <p:cNvSpPr/>
          <p:nvPr/>
        </p:nvSpPr>
        <p:spPr>
          <a:xfrm>
            <a:off x="864037" y="409836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Executive CO₂ emissions overview</a:t>
            </a:r>
            <a:endParaRPr lang="en-US" sz="1900" dirty="0"/>
          </a:p>
        </p:txBody>
      </p:sp>
      <p:sp>
        <p:nvSpPr>
          <p:cNvPr id="5" name="Text 3"/>
          <p:cNvSpPr/>
          <p:nvPr/>
        </p:nvSpPr>
        <p:spPr>
          <a:xfrm>
            <a:off x="864037" y="457973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Time-series trend analysis</a:t>
            </a:r>
            <a:endParaRPr lang="en-US" sz="1900" dirty="0"/>
          </a:p>
        </p:txBody>
      </p:sp>
      <p:sp>
        <p:nvSpPr>
          <p:cNvPr id="6" name="Text 4"/>
          <p:cNvSpPr/>
          <p:nvPr/>
        </p:nvSpPr>
        <p:spPr>
          <a:xfrm>
            <a:off x="864037" y="506110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Regional, country, and sector comparison</a:t>
            </a:r>
            <a:endParaRPr lang="en-US" sz="1900" dirty="0"/>
          </a:p>
        </p:txBody>
      </p:sp>
      <p:sp>
        <p:nvSpPr>
          <p:cNvPr id="7" name="Text 5"/>
          <p:cNvSpPr/>
          <p:nvPr/>
        </p:nvSpPr>
        <p:spPr>
          <a:xfrm>
            <a:off x="864037" y="5542478"/>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Scenario-based policy impact dashboards</a:t>
            </a:r>
            <a:endParaRPr lang="en-US" sz="1900" dirty="0"/>
          </a:p>
        </p:txBody>
      </p:sp>
      <p:sp>
        <p:nvSpPr>
          <p:cNvPr id="8" name="Text 6"/>
          <p:cNvSpPr/>
          <p:nvPr/>
        </p:nvSpPr>
        <p:spPr>
          <a:xfrm>
            <a:off x="7623929" y="35086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Features</a:t>
            </a:r>
            <a:endParaRPr lang="en-US" sz="2150" dirty="0"/>
          </a:p>
        </p:txBody>
      </p:sp>
      <p:sp>
        <p:nvSpPr>
          <p:cNvPr id="9" name="Text 7"/>
          <p:cNvSpPr/>
          <p:nvPr/>
        </p:nvSpPr>
        <p:spPr>
          <a:xfrm>
            <a:off x="7623929" y="409836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Interactive slicers and Filters</a:t>
            </a:r>
            <a:endParaRPr lang="en-US" sz="1900" dirty="0"/>
          </a:p>
        </p:txBody>
      </p:sp>
      <p:sp>
        <p:nvSpPr>
          <p:cNvPr id="10" name="Text 8"/>
          <p:cNvSpPr/>
          <p:nvPr/>
        </p:nvSpPr>
        <p:spPr>
          <a:xfrm>
            <a:off x="7623929" y="457973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Drill-down and cross-filtering</a:t>
            </a:r>
            <a:endParaRPr lang="en-US" sz="1900" dirty="0"/>
          </a:p>
        </p:txBody>
      </p:sp>
      <p:sp>
        <p:nvSpPr>
          <p:cNvPr id="11" name="Text 9"/>
          <p:cNvSpPr/>
          <p:nvPr/>
        </p:nvSpPr>
        <p:spPr>
          <a:xfrm>
            <a:off x="7623929" y="5061109"/>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AI visuals ( Key Influencers)</a:t>
            </a:r>
            <a:endParaRPr lang="en-US" sz="1900" dirty="0"/>
          </a:p>
        </p:txBody>
      </p:sp>
      <p:sp>
        <p:nvSpPr>
          <p:cNvPr id="12" name="Rectangle 11">
            <a:extLst>
              <a:ext uri="{FF2B5EF4-FFF2-40B4-BE49-F238E27FC236}">
                <a16:creationId xmlns:a16="http://schemas.microsoft.com/office/drawing/2014/main" id="{DF746FFB-FF72-0987-CAF1-BB5B3500F190}"/>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2642949" y="458748"/>
            <a:ext cx="7029926" cy="461605"/>
          </a:xfrm>
          <a:prstGeom prst="rect">
            <a:avLst/>
          </a:prstGeom>
          <a:noFill/>
          <a:ln/>
        </p:spPr>
        <p:txBody>
          <a:bodyPr wrap="none" lIns="0" tIns="0" rIns="0" bIns="0" rtlCol="0" anchor="t"/>
          <a:lstStyle/>
          <a:p>
            <a:pPr marL="0" indent="0" algn="l">
              <a:lnSpc>
                <a:spcPts val="3600"/>
              </a:lnSpc>
              <a:buNone/>
            </a:pPr>
            <a:r>
              <a:rPr lang="en-US" sz="2900" b="1" dirty="0">
                <a:solidFill>
                  <a:srgbClr val="F0FCFF"/>
                </a:solidFill>
                <a:latin typeface="Spline Sans Bold" pitchFamily="34" charset="0"/>
                <a:ea typeface="Spline Sans Bold" pitchFamily="34" charset="-122"/>
                <a:cs typeface="Spline Sans Bold" pitchFamily="34" charset="-120"/>
              </a:rPr>
              <a:t>Dashboard Showcase: 4 Key Dashboards</a:t>
            </a:r>
            <a:endParaRPr lang="en-US" sz="2900" dirty="0"/>
          </a:p>
        </p:txBody>
      </p:sp>
      <p:sp>
        <p:nvSpPr>
          <p:cNvPr id="3" name="Text 1"/>
          <p:cNvSpPr/>
          <p:nvPr/>
        </p:nvSpPr>
        <p:spPr>
          <a:xfrm>
            <a:off x="2642949" y="1252657"/>
            <a:ext cx="9344382" cy="265867"/>
          </a:xfrm>
          <a:prstGeom prst="rect">
            <a:avLst/>
          </a:prstGeom>
          <a:noFill/>
          <a:ln/>
        </p:spPr>
        <p:txBody>
          <a:bodyPr wrap="none" lIns="0" tIns="0" rIns="0" bIns="0" rtlCol="0" anchor="t"/>
          <a:lstStyle/>
          <a:p>
            <a:pPr marL="0" indent="0" algn="l">
              <a:lnSpc>
                <a:spcPts val="2050"/>
              </a:lnSpc>
              <a:buNone/>
            </a:pPr>
            <a:r>
              <a:rPr lang="en-US" sz="1300" dirty="0">
                <a:solidFill>
                  <a:srgbClr val="E0E4E6"/>
                </a:solidFill>
                <a:latin typeface="Barlow" pitchFamily="34" charset="0"/>
                <a:ea typeface="Barlow" pitchFamily="34" charset="-122"/>
                <a:cs typeface="Barlow" pitchFamily="34" charset="-120"/>
              </a:rPr>
              <a:t>Interactive visualizations for comprehensive CO₂ emissions analysis</a:t>
            </a:r>
            <a:endParaRPr lang="en-US" sz="1300" dirty="0"/>
          </a:p>
        </p:txBody>
      </p:sp>
      <p:pic>
        <p:nvPicPr>
          <p:cNvPr id="4" name="Image 0" descr="preencoded.png"/>
          <p:cNvPicPr>
            <a:picLocks noChangeAspect="1"/>
          </p:cNvPicPr>
          <p:nvPr/>
        </p:nvPicPr>
        <p:blipFill>
          <a:blip r:embed="rId3"/>
          <a:stretch>
            <a:fillRect/>
          </a:stretch>
        </p:blipFill>
        <p:spPr>
          <a:xfrm>
            <a:off x="1137425" y="1705451"/>
            <a:ext cx="5434230" cy="2428042"/>
          </a:xfrm>
          <a:prstGeom prst="rect">
            <a:avLst/>
          </a:prstGeom>
        </p:spPr>
      </p:pic>
      <p:sp>
        <p:nvSpPr>
          <p:cNvPr id="5" name="Text 2"/>
          <p:cNvSpPr/>
          <p:nvPr/>
        </p:nvSpPr>
        <p:spPr>
          <a:xfrm>
            <a:off x="2500621" y="4341138"/>
            <a:ext cx="2707838" cy="230743"/>
          </a:xfrm>
          <a:prstGeom prst="rect">
            <a:avLst/>
          </a:prstGeom>
          <a:noFill/>
          <a:ln/>
        </p:spPr>
        <p:txBody>
          <a:bodyPr wrap="none" lIns="0" tIns="0" rIns="0" bIns="0" rtlCol="0" anchor="t"/>
          <a:lstStyle/>
          <a:p>
            <a:pPr marL="0" indent="0" algn="l">
              <a:lnSpc>
                <a:spcPts val="1800"/>
              </a:lnSpc>
              <a:buNone/>
            </a:pPr>
            <a:r>
              <a:rPr lang="en-US" sz="1450" b="1" dirty="0">
                <a:solidFill>
                  <a:srgbClr val="E0E4E6"/>
                </a:solidFill>
                <a:latin typeface="Spline Sans Bold" pitchFamily="34" charset="0"/>
                <a:ea typeface="Spline Sans Bold" pitchFamily="34" charset="-122"/>
                <a:cs typeface="Spline Sans Bold" pitchFamily="34" charset="-120"/>
              </a:rPr>
              <a:t>Executive Overview Dashboard</a:t>
            </a:r>
            <a:endParaRPr lang="en-US" sz="1450" dirty="0"/>
          </a:p>
        </p:txBody>
      </p:sp>
      <p:pic>
        <p:nvPicPr>
          <p:cNvPr id="6" name="Image 1" descr="preencoded.png"/>
          <p:cNvPicPr>
            <a:picLocks noChangeAspect="1"/>
          </p:cNvPicPr>
          <p:nvPr/>
        </p:nvPicPr>
        <p:blipFill>
          <a:blip r:embed="rId4"/>
          <a:stretch>
            <a:fillRect/>
          </a:stretch>
        </p:blipFill>
        <p:spPr>
          <a:xfrm>
            <a:off x="8058746" y="1715810"/>
            <a:ext cx="5835673" cy="2428161"/>
          </a:xfrm>
          <a:prstGeom prst="rect">
            <a:avLst/>
          </a:prstGeom>
        </p:spPr>
      </p:pic>
      <p:sp>
        <p:nvSpPr>
          <p:cNvPr id="7" name="Text 3"/>
          <p:cNvSpPr/>
          <p:nvPr/>
        </p:nvSpPr>
        <p:spPr>
          <a:xfrm>
            <a:off x="9841083" y="4306132"/>
            <a:ext cx="2270998" cy="230743"/>
          </a:xfrm>
          <a:prstGeom prst="rect">
            <a:avLst/>
          </a:prstGeom>
          <a:noFill/>
          <a:ln/>
        </p:spPr>
        <p:txBody>
          <a:bodyPr wrap="none" lIns="0" tIns="0" rIns="0" bIns="0" rtlCol="0" anchor="t"/>
          <a:lstStyle/>
          <a:p>
            <a:pPr marL="0" indent="0" algn="l">
              <a:lnSpc>
                <a:spcPts val="1800"/>
              </a:lnSpc>
              <a:buNone/>
            </a:pPr>
            <a:r>
              <a:rPr lang="en-US" sz="1450" b="1" dirty="0">
                <a:solidFill>
                  <a:srgbClr val="E0E4E6"/>
                </a:solidFill>
                <a:latin typeface="Spline Sans Bold" pitchFamily="34" charset="0"/>
                <a:ea typeface="Spline Sans Bold" pitchFamily="34" charset="-122"/>
                <a:cs typeface="Spline Sans Bold" pitchFamily="34" charset="-120"/>
              </a:rPr>
              <a:t>Trend Analysis Dashboard</a:t>
            </a:r>
            <a:endParaRPr lang="en-US" sz="1450" dirty="0"/>
          </a:p>
        </p:txBody>
      </p:sp>
      <p:pic>
        <p:nvPicPr>
          <p:cNvPr id="8" name="Image 2" descr="preencoded.png"/>
          <p:cNvPicPr>
            <a:picLocks noChangeAspect="1"/>
          </p:cNvPicPr>
          <p:nvPr/>
        </p:nvPicPr>
        <p:blipFill>
          <a:blip r:embed="rId5"/>
          <a:stretch>
            <a:fillRect/>
          </a:stretch>
        </p:blipFill>
        <p:spPr>
          <a:xfrm>
            <a:off x="1137425" y="4904303"/>
            <a:ext cx="5434229" cy="2428042"/>
          </a:xfrm>
          <a:prstGeom prst="rect">
            <a:avLst/>
          </a:prstGeom>
        </p:spPr>
      </p:pic>
      <p:sp>
        <p:nvSpPr>
          <p:cNvPr id="9" name="Text 4"/>
          <p:cNvSpPr/>
          <p:nvPr/>
        </p:nvSpPr>
        <p:spPr>
          <a:xfrm>
            <a:off x="2286110" y="7516140"/>
            <a:ext cx="4128849" cy="230743"/>
          </a:xfrm>
          <a:prstGeom prst="rect">
            <a:avLst/>
          </a:prstGeom>
          <a:noFill/>
          <a:ln/>
        </p:spPr>
        <p:txBody>
          <a:bodyPr wrap="none" lIns="0" tIns="0" rIns="0" bIns="0" rtlCol="0" anchor="t"/>
          <a:lstStyle/>
          <a:p>
            <a:pPr marL="0" indent="0" algn="l">
              <a:lnSpc>
                <a:spcPts val="1800"/>
              </a:lnSpc>
              <a:buNone/>
            </a:pPr>
            <a:r>
              <a:rPr lang="en-US" sz="1450" b="1" dirty="0">
                <a:solidFill>
                  <a:srgbClr val="E0E4E6"/>
                </a:solidFill>
                <a:latin typeface="Spline Sans Bold" pitchFamily="34" charset="0"/>
                <a:ea typeface="Spline Sans Bold" pitchFamily="34" charset="-122"/>
                <a:cs typeface="Spline Sans Bold" pitchFamily="34" charset="-120"/>
              </a:rPr>
              <a:t>Regional  &amp; Sector Wise Comparison Dashboard</a:t>
            </a:r>
            <a:endParaRPr lang="en-US" sz="1450" dirty="0"/>
          </a:p>
        </p:txBody>
      </p:sp>
      <p:pic>
        <p:nvPicPr>
          <p:cNvPr id="10" name="Image 3" descr="preencoded.png"/>
          <p:cNvPicPr>
            <a:picLocks noChangeAspect="1"/>
          </p:cNvPicPr>
          <p:nvPr/>
        </p:nvPicPr>
        <p:blipFill>
          <a:blip r:embed="rId6"/>
          <a:stretch>
            <a:fillRect/>
          </a:stretch>
        </p:blipFill>
        <p:spPr>
          <a:xfrm>
            <a:off x="8058507" y="4904184"/>
            <a:ext cx="5835912" cy="2428161"/>
          </a:xfrm>
          <a:prstGeom prst="rect">
            <a:avLst/>
          </a:prstGeom>
        </p:spPr>
      </p:pic>
      <p:sp>
        <p:nvSpPr>
          <p:cNvPr id="11" name="Text 5"/>
          <p:cNvSpPr/>
          <p:nvPr/>
        </p:nvSpPr>
        <p:spPr>
          <a:xfrm>
            <a:off x="10072893" y="7433909"/>
            <a:ext cx="2163842" cy="230743"/>
          </a:xfrm>
          <a:prstGeom prst="rect">
            <a:avLst/>
          </a:prstGeom>
          <a:noFill/>
          <a:ln/>
        </p:spPr>
        <p:txBody>
          <a:bodyPr wrap="none" lIns="0" tIns="0" rIns="0" bIns="0" rtlCol="0" anchor="t"/>
          <a:lstStyle/>
          <a:p>
            <a:pPr marL="0" indent="0" algn="l">
              <a:lnSpc>
                <a:spcPts val="1800"/>
              </a:lnSpc>
              <a:buNone/>
            </a:pPr>
            <a:r>
              <a:rPr lang="en-US" sz="1450" b="1" dirty="0">
                <a:solidFill>
                  <a:srgbClr val="E0E4E6"/>
                </a:solidFill>
                <a:latin typeface="Spline Sans Bold" pitchFamily="34" charset="0"/>
                <a:ea typeface="Spline Sans Bold" pitchFamily="34" charset="-122"/>
                <a:cs typeface="Spline Sans Bold" pitchFamily="34" charset="-120"/>
              </a:rPr>
              <a:t>Policy Impact Dashboard</a:t>
            </a:r>
            <a:endParaRPr lang="en-US" sz="1450" dirty="0"/>
          </a:p>
        </p:txBody>
      </p:sp>
      <p:sp>
        <p:nvSpPr>
          <p:cNvPr id="12" name="Rectangle 11">
            <a:extLst>
              <a:ext uri="{FF2B5EF4-FFF2-40B4-BE49-F238E27FC236}">
                <a16:creationId xmlns:a16="http://schemas.microsoft.com/office/drawing/2014/main" id="{5A401B4A-A4C9-7203-4ACE-42481A9DB841}"/>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1775222" y="700326"/>
            <a:ext cx="11079837" cy="1094661"/>
          </a:xfrm>
          <a:prstGeom prst="rect">
            <a:avLst/>
          </a:prstGeom>
          <a:noFill/>
          <a:ln/>
        </p:spPr>
        <p:txBody>
          <a:bodyPr wrap="square" lIns="0" tIns="0" rIns="0" bIns="0" rtlCol="0" anchor="t"/>
          <a:lstStyle/>
          <a:p>
            <a:pPr marL="0" indent="0" algn="l">
              <a:lnSpc>
                <a:spcPts val="4300"/>
              </a:lnSpc>
              <a:buNone/>
            </a:pPr>
            <a:r>
              <a:rPr lang="en-US" sz="3400" b="1" dirty="0">
                <a:solidFill>
                  <a:srgbClr val="F0FCFF"/>
                </a:solidFill>
                <a:latin typeface="Spline Sans Bold" pitchFamily="34" charset="0"/>
                <a:ea typeface="Spline Sans Bold" pitchFamily="34" charset="-122"/>
                <a:cs typeface="Spline Sans Bold" pitchFamily="34" charset="-120"/>
              </a:rPr>
              <a:t>Analytics Implemented: Environmental &amp; Economic Insights</a:t>
            </a:r>
            <a:endParaRPr lang="en-US" sz="3400" dirty="0"/>
          </a:p>
        </p:txBody>
      </p:sp>
      <p:sp>
        <p:nvSpPr>
          <p:cNvPr id="3" name="Text 1"/>
          <p:cNvSpPr/>
          <p:nvPr/>
        </p:nvSpPr>
        <p:spPr>
          <a:xfrm>
            <a:off x="1775222" y="2287548"/>
            <a:ext cx="2189678"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TREND ANALYSIS</a:t>
            </a:r>
            <a:endParaRPr lang="en-US" sz="1700" dirty="0"/>
          </a:p>
        </p:txBody>
      </p:sp>
      <p:sp>
        <p:nvSpPr>
          <p:cNvPr id="4" name="Text 2"/>
          <p:cNvSpPr/>
          <p:nvPr/>
        </p:nvSpPr>
        <p:spPr>
          <a:xfrm>
            <a:off x="1775222" y="2758202"/>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Year-over-year emission growth tracking</a:t>
            </a:r>
            <a:endParaRPr lang="en-US" sz="1550" dirty="0"/>
          </a:p>
        </p:txBody>
      </p:sp>
      <p:sp>
        <p:nvSpPr>
          <p:cNvPr id="5" name="Text 3"/>
          <p:cNvSpPr/>
          <p:nvPr/>
        </p:nvSpPr>
        <p:spPr>
          <a:xfrm>
            <a:off x="1775222" y="3457694"/>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Long-term trend identification across decades</a:t>
            </a:r>
            <a:endParaRPr lang="en-US" sz="1550" dirty="0"/>
          </a:p>
        </p:txBody>
      </p:sp>
      <p:sp>
        <p:nvSpPr>
          <p:cNvPr id="6" name="Text 4"/>
          <p:cNvSpPr/>
          <p:nvPr/>
        </p:nvSpPr>
        <p:spPr>
          <a:xfrm>
            <a:off x="1775222" y="4157186"/>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Growth rate calculations and projections</a:t>
            </a:r>
            <a:endParaRPr lang="en-US" sz="1550" dirty="0"/>
          </a:p>
        </p:txBody>
      </p:sp>
      <p:sp>
        <p:nvSpPr>
          <p:cNvPr id="7" name="Text 5"/>
          <p:cNvSpPr/>
          <p:nvPr/>
        </p:nvSpPr>
        <p:spPr>
          <a:xfrm>
            <a:off x="5597843" y="2287548"/>
            <a:ext cx="2554367"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REGIONAL COMPARISON</a:t>
            </a:r>
            <a:endParaRPr lang="en-US" sz="1700" dirty="0"/>
          </a:p>
        </p:txBody>
      </p:sp>
      <p:sp>
        <p:nvSpPr>
          <p:cNvPr id="8" name="Text 6"/>
          <p:cNvSpPr/>
          <p:nvPr/>
        </p:nvSpPr>
        <p:spPr>
          <a:xfrm>
            <a:off x="5597843" y="2758202"/>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Asia, Europe, North America dominance analysis</a:t>
            </a:r>
            <a:endParaRPr lang="en-US" sz="1550" dirty="0"/>
          </a:p>
        </p:txBody>
      </p:sp>
      <p:sp>
        <p:nvSpPr>
          <p:cNvPr id="9" name="Text 7"/>
          <p:cNvSpPr/>
          <p:nvPr/>
        </p:nvSpPr>
        <p:spPr>
          <a:xfrm>
            <a:off x="5597843" y="3457694"/>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Regional emission contribution percentages</a:t>
            </a:r>
            <a:endParaRPr lang="en-US" sz="1550" dirty="0"/>
          </a:p>
        </p:txBody>
      </p:sp>
      <p:sp>
        <p:nvSpPr>
          <p:cNvPr id="10" name="Text 8"/>
          <p:cNvSpPr/>
          <p:nvPr/>
        </p:nvSpPr>
        <p:spPr>
          <a:xfrm>
            <a:off x="5597843" y="4157186"/>
            <a:ext cx="3334226"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Geographic hotspot identification</a:t>
            </a:r>
            <a:endParaRPr lang="en-US" sz="1550" dirty="0"/>
          </a:p>
        </p:txBody>
      </p:sp>
      <p:sp>
        <p:nvSpPr>
          <p:cNvPr id="11" name="Text 9"/>
          <p:cNvSpPr/>
          <p:nvPr/>
        </p:nvSpPr>
        <p:spPr>
          <a:xfrm>
            <a:off x="9420463" y="2287548"/>
            <a:ext cx="2189678"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SECTOR ANALYSIS</a:t>
            </a:r>
            <a:endParaRPr lang="en-US" sz="1700" dirty="0"/>
          </a:p>
        </p:txBody>
      </p:sp>
      <p:sp>
        <p:nvSpPr>
          <p:cNvPr id="12" name="Text 10"/>
          <p:cNvSpPr/>
          <p:nvPr/>
        </p:nvSpPr>
        <p:spPr>
          <a:xfrm>
            <a:off x="9420463" y="2758202"/>
            <a:ext cx="3449717"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Energy &amp; Industry as major contributors</a:t>
            </a:r>
            <a:endParaRPr lang="en-US" sz="1550" dirty="0"/>
          </a:p>
        </p:txBody>
      </p:sp>
      <p:sp>
        <p:nvSpPr>
          <p:cNvPr id="13" name="Text 11"/>
          <p:cNvSpPr/>
          <p:nvPr/>
        </p:nvSpPr>
        <p:spPr>
          <a:xfrm>
            <a:off x="9420463" y="3457694"/>
            <a:ext cx="3449717"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Sectoral breakdown and comparison</a:t>
            </a:r>
            <a:endParaRPr lang="en-US" sz="1550" dirty="0"/>
          </a:p>
        </p:txBody>
      </p:sp>
      <p:sp>
        <p:nvSpPr>
          <p:cNvPr id="14" name="Text 12"/>
          <p:cNvSpPr/>
          <p:nvPr/>
        </p:nvSpPr>
        <p:spPr>
          <a:xfrm>
            <a:off x="9420463" y="3841909"/>
            <a:ext cx="3449717"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Emission intensity by sector</a:t>
            </a:r>
            <a:endParaRPr lang="en-US" sz="1550" dirty="0"/>
          </a:p>
        </p:txBody>
      </p:sp>
      <p:sp>
        <p:nvSpPr>
          <p:cNvPr id="15" name="Text 13"/>
          <p:cNvSpPr/>
          <p:nvPr/>
        </p:nvSpPr>
        <p:spPr>
          <a:xfrm>
            <a:off x="1775222" y="5275421"/>
            <a:ext cx="2189678"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ECONOMIC IMPACT</a:t>
            </a:r>
            <a:endParaRPr lang="en-US" sz="1700" dirty="0"/>
          </a:p>
        </p:txBody>
      </p:sp>
      <p:sp>
        <p:nvSpPr>
          <p:cNvPr id="16" name="Text 14"/>
          <p:cNvSpPr/>
          <p:nvPr/>
        </p:nvSpPr>
        <p:spPr>
          <a:xfrm>
            <a:off x="1775222" y="5746075"/>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GDP vs Emissions correlation analysis</a:t>
            </a:r>
            <a:endParaRPr lang="en-US" sz="1550" dirty="0"/>
          </a:p>
        </p:txBody>
      </p:sp>
      <p:sp>
        <p:nvSpPr>
          <p:cNvPr id="17" name="Text 15"/>
          <p:cNvSpPr/>
          <p:nvPr/>
        </p:nvSpPr>
        <p:spPr>
          <a:xfrm>
            <a:off x="1775222" y="6445567"/>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Economic development and environmental trade-offs</a:t>
            </a:r>
            <a:endParaRPr lang="en-US" sz="1550" dirty="0"/>
          </a:p>
        </p:txBody>
      </p:sp>
      <p:sp>
        <p:nvSpPr>
          <p:cNvPr id="18" name="Text 16"/>
          <p:cNvSpPr/>
          <p:nvPr/>
        </p:nvSpPr>
        <p:spPr>
          <a:xfrm>
            <a:off x="1775222" y="7145060"/>
            <a:ext cx="3334226"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Cost-benefit analysis of emissions</a:t>
            </a:r>
            <a:endParaRPr lang="en-US" sz="1550" dirty="0"/>
          </a:p>
        </p:txBody>
      </p:sp>
      <p:sp>
        <p:nvSpPr>
          <p:cNvPr id="19" name="Text 17"/>
          <p:cNvSpPr/>
          <p:nvPr/>
        </p:nvSpPr>
        <p:spPr>
          <a:xfrm>
            <a:off x="5597843" y="5275421"/>
            <a:ext cx="2189917"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POPULATION IMPACT</a:t>
            </a:r>
            <a:endParaRPr lang="en-US" sz="1700" dirty="0"/>
          </a:p>
        </p:txBody>
      </p:sp>
      <p:sp>
        <p:nvSpPr>
          <p:cNvPr id="20" name="Text 18"/>
          <p:cNvSpPr/>
          <p:nvPr/>
        </p:nvSpPr>
        <p:spPr>
          <a:xfrm>
            <a:off x="5597843" y="5746075"/>
            <a:ext cx="3334226"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Emissions per capita calculations</a:t>
            </a:r>
            <a:endParaRPr lang="en-US" sz="1550" dirty="0"/>
          </a:p>
        </p:txBody>
      </p:sp>
      <p:sp>
        <p:nvSpPr>
          <p:cNvPr id="21" name="Text 19"/>
          <p:cNvSpPr/>
          <p:nvPr/>
        </p:nvSpPr>
        <p:spPr>
          <a:xfrm>
            <a:off x="5597843" y="6130290"/>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Population growth vs emission relationships</a:t>
            </a:r>
            <a:endParaRPr lang="en-US" sz="1550" dirty="0"/>
          </a:p>
        </p:txBody>
      </p:sp>
      <p:sp>
        <p:nvSpPr>
          <p:cNvPr id="22" name="Text 20"/>
          <p:cNvSpPr/>
          <p:nvPr/>
        </p:nvSpPr>
        <p:spPr>
          <a:xfrm>
            <a:off x="5597843" y="6829782"/>
            <a:ext cx="3334226"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Demographic analysis of environmental burden</a:t>
            </a:r>
            <a:endParaRPr lang="en-US" sz="1550" dirty="0"/>
          </a:p>
        </p:txBody>
      </p:sp>
      <p:sp>
        <p:nvSpPr>
          <p:cNvPr id="23" name="Text 21"/>
          <p:cNvSpPr/>
          <p:nvPr/>
        </p:nvSpPr>
        <p:spPr>
          <a:xfrm>
            <a:off x="9420463" y="5275421"/>
            <a:ext cx="2189678" cy="273606"/>
          </a:xfrm>
          <a:prstGeom prst="rect">
            <a:avLst/>
          </a:prstGeom>
          <a:noFill/>
          <a:ln/>
        </p:spPr>
        <p:txBody>
          <a:bodyPr wrap="none" lIns="0" tIns="0" rIns="0" bIns="0" rtlCol="0" anchor="t"/>
          <a:lstStyle/>
          <a:p>
            <a:pPr marL="0" indent="0" algn="l">
              <a:lnSpc>
                <a:spcPts val="2150"/>
              </a:lnSpc>
              <a:buNone/>
            </a:pPr>
            <a:r>
              <a:rPr lang="en-US" sz="1700" b="1" dirty="0">
                <a:solidFill>
                  <a:srgbClr val="F0FCFF"/>
                </a:solidFill>
                <a:latin typeface="Spline Sans Bold" pitchFamily="34" charset="0"/>
                <a:ea typeface="Spline Sans Bold" pitchFamily="34" charset="-122"/>
                <a:cs typeface="Spline Sans Bold" pitchFamily="34" charset="-120"/>
              </a:rPr>
              <a:t>SCENARIO IMPACT</a:t>
            </a:r>
            <a:endParaRPr lang="en-US" sz="1700" dirty="0"/>
          </a:p>
        </p:txBody>
      </p:sp>
      <p:sp>
        <p:nvSpPr>
          <p:cNvPr id="24" name="Text 22"/>
          <p:cNvSpPr/>
          <p:nvPr/>
        </p:nvSpPr>
        <p:spPr>
          <a:xfrm>
            <a:off x="9420463" y="5746075"/>
            <a:ext cx="3449717"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Policy vs High Growth outcomes comparison</a:t>
            </a:r>
            <a:endParaRPr lang="en-US" sz="1550" dirty="0"/>
          </a:p>
        </p:txBody>
      </p:sp>
      <p:sp>
        <p:nvSpPr>
          <p:cNvPr id="25" name="Text 23"/>
          <p:cNvSpPr/>
          <p:nvPr/>
        </p:nvSpPr>
        <p:spPr>
          <a:xfrm>
            <a:off x="9420463" y="6445567"/>
            <a:ext cx="3449717" cy="63055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Emission reduction potential assessment</a:t>
            </a:r>
            <a:endParaRPr lang="en-US" sz="1550" dirty="0"/>
          </a:p>
        </p:txBody>
      </p:sp>
      <p:sp>
        <p:nvSpPr>
          <p:cNvPr id="26" name="Text 24"/>
          <p:cNvSpPr/>
          <p:nvPr/>
        </p:nvSpPr>
        <p:spPr>
          <a:xfrm>
            <a:off x="9420463" y="7145060"/>
            <a:ext cx="3449717" cy="315278"/>
          </a:xfrm>
          <a:prstGeom prst="rect">
            <a:avLst/>
          </a:prstGeom>
          <a:noFill/>
          <a:ln/>
        </p:spPr>
        <p:txBody>
          <a:bodyPr wrap="none" lIns="0" tIns="0" rIns="0" bIns="0" rtlCol="0" anchor="t"/>
          <a:lstStyle/>
          <a:p>
            <a:pPr marL="342900" indent="-342900" algn="l">
              <a:lnSpc>
                <a:spcPts val="2450"/>
              </a:lnSpc>
              <a:buSzPct val="100000"/>
              <a:buChar char="•"/>
            </a:pPr>
            <a:r>
              <a:rPr lang="en-US" sz="1550" dirty="0">
                <a:solidFill>
                  <a:srgbClr val="E0E4E6"/>
                </a:solidFill>
                <a:latin typeface="Barlow" pitchFamily="34" charset="0"/>
                <a:ea typeface="Barlow" pitchFamily="34" charset="-122"/>
                <a:cs typeface="Barlow" pitchFamily="34" charset="-120"/>
              </a:rPr>
              <a:t>Policy effectiveness evaluation</a:t>
            </a:r>
            <a:endParaRPr lang="en-US" sz="1550" dirty="0"/>
          </a:p>
        </p:txBody>
      </p:sp>
      <p:sp>
        <p:nvSpPr>
          <p:cNvPr id="27" name="Rectangle 26">
            <a:extLst>
              <a:ext uri="{FF2B5EF4-FFF2-40B4-BE49-F238E27FC236}">
                <a16:creationId xmlns:a16="http://schemas.microsoft.com/office/drawing/2014/main" id="{FD1901F3-C963-DED4-7BE1-D65BB151DAF1}"/>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2247186" y="640437"/>
            <a:ext cx="7927300" cy="500777"/>
          </a:xfrm>
          <a:prstGeom prst="rect">
            <a:avLst/>
          </a:prstGeom>
          <a:noFill/>
          <a:ln/>
        </p:spPr>
        <p:txBody>
          <a:bodyPr wrap="none" lIns="0" tIns="0" rIns="0" bIns="0" rtlCol="0" anchor="t"/>
          <a:lstStyle/>
          <a:p>
            <a:pPr marL="0" indent="0" algn="l">
              <a:lnSpc>
                <a:spcPts val="3900"/>
              </a:lnSpc>
              <a:buNone/>
            </a:pPr>
            <a:r>
              <a:rPr lang="en-US" sz="3150" b="1" dirty="0">
                <a:solidFill>
                  <a:srgbClr val="F0FCFF"/>
                </a:solidFill>
                <a:latin typeface="Spline Sans Bold" pitchFamily="34" charset="0"/>
                <a:ea typeface="Spline Sans Bold" pitchFamily="34" charset="-122"/>
                <a:cs typeface="Spline Sans Bold" pitchFamily="34" charset="-120"/>
              </a:rPr>
              <a:t>Key Insights from CO₂ Emissions Analytics</a:t>
            </a:r>
            <a:endParaRPr lang="en-US" sz="3150" dirty="0"/>
          </a:p>
        </p:txBody>
      </p:sp>
      <p:sp>
        <p:nvSpPr>
          <p:cNvPr id="3" name="Shape 1"/>
          <p:cNvSpPr/>
          <p:nvPr/>
        </p:nvSpPr>
        <p:spPr>
          <a:xfrm>
            <a:off x="2247186" y="1501735"/>
            <a:ext cx="405527" cy="405527"/>
          </a:xfrm>
          <a:prstGeom prst="roundRect">
            <a:avLst>
              <a:gd name="adj" fmla="val 66685"/>
            </a:avLst>
          </a:prstGeom>
          <a:solidFill>
            <a:srgbClr val="0A081B"/>
          </a:solidFill>
          <a:ln w="15240">
            <a:solidFill>
              <a:srgbClr val="16FFBB"/>
            </a:solidFill>
            <a:prstDash val="solid"/>
          </a:ln>
        </p:spPr>
      </p:sp>
      <p:sp>
        <p:nvSpPr>
          <p:cNvPr id="4" name="Text 2"/>
          <p:cNvSpPr/>
          <p:nvPr/>
        </p:nvSpPr>
        <p:spPr>
          <a:xfrm>
            <a:off x="2329815" y="1554301"/>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1</a:t>
            </a:r>
            <a:endParaRPr lang="en-US" sz="1850" dirty="0"/>
          </a:p>
        </p:txBody>
      </p:sp>
      <p:sp>
        <p:nvSpPr>
          <p:cNvPr id="5" name="Text 3"/>
          <p:cNvSpPr/>
          <p:nvPr/>
        </p:nvSpPr>
        <p:spPr>
          <a:xfrm>
            <a:off x="2832973" y="1560314"/>
            <a:ext cx="2642592" cy="2306955"/>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Global CO₂ emissions exhibit a consistent long-term upward trend, increasing from ~1.0M MtCO₂ in the mid-1990s to over ~1.7M MtCO₂ in recent years, indicating sustained environmental pressure despite regional policy efforts.</a:t>
            </a:r>
            <a:endParaRPr lang="en-US" sz="1400" dirty="0"/>
          </a:p>
        </p:txBody>
      </p:sp>
      <p:sp>
        <p:nvSpPr>
          <p:cNvPr id="6" name="Shape 4"/>
          <p:cNvSpPr/>
          <p:nvPr/>
        </p:nvSpPr>
        <p:spPr>
          <a:xfrm>
            <a:off x="5700832" y="1501735"/>
            <a:ext cx="405527" cy="405527"/>
          </a:xfrm>
          <a:prstGeom prst="roundRect">
            <a:avLst>
              <a:gd name="adj" fmla="val 66685"/>
            </a:avLst>
          </a:prstGeom>
          <a:solidFill>
            <a:srgbClr val="0A081B"/>
          </a:solidFill>
          <a:ln w="15240">
            <a:solidFill>
              <a:srgbClr val="29DDDA"/>
            </a:solidFill>
            <a:prstDash val="solid"/>
          </a:ln>
        </p:spPr>
      </p:sp>
      <p:sp>
        <p:nvSpPr>
          <p:cNvPr id="7" name="Text 5"/>
          <p:cNvSpPr/>
          <p:nvPr/>
        </p:nvSpPr>
        <p:spPr>
          <a:xfrm>
            <a:off x="5783461" y="1554301"/>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2</a:t>
            </a:r>
            <a:endParaRPr lang="en-US" sz="1850" dirty="0"/>
          </a:p>
        </p:txBody>
      </p:sp>
      <p:sp>
        <p:nvSpPr>
          <p:cNvPr id="8" name="Text 6"/>
          <p:cNvSpPr/>
          <p:nvPr/>
        </p:nvSpPr>
        <p:spPr>
          <a:xfrm>
            <a:off x="6286619" y="1560314"/>
            <a:ext cx="2642711" cy="2018586"/>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Asia emerges as the highest emitting region, contributing the largest share of total regional emissions, followed by Europe and North America, highlighting the impact of rapid population growth and industrial expansion.</a:t>
            </a:r>
            <a:endParaRPr lang="en-US" sz="1400" dirty="0"/>
          </a:p>
        </p:txBody>
      </p:sp>
      <p:sp>
        <p:nvSpPr>
          <p:cNvPr id="9" name="Shape 7"/>
          <p:cNvSpPr/>
          <p:nvPr/>
        </p:nvSpPr>
        <p:spPr>
          <a:xfrm>
            <a:off x="9154597" y="1501735"/>
            <a:ext cx="405527" cy="405527"/>
          </a:xfrm>
          <a:prstGeom prst="roundRect">
            <a:avLst>
              <a:gd name="adj" fmla="val 66685"/>
            </a:avLst>
          </a:prstGeom>
          <a:solidFill>
            <a:srgbClr val="0A081B"/>
          </a:solidFill>
          <a:ln w="15240">
            <a:solidFill>
              <a:srgbClr val="37A7E7"/>
            </a:solidFill>
            <a:prstDash val="solid"/>
          </a:ln>
        </p:spPr>
      </p:sp>
      <p:sp>
        <p:nvSpPr>
          <p:cNvPr id="10" name="Text 8"/>
          <p:cNvSpPr/>
          <p:nvPr/>
        </p:nvSpPr>
        <p:spPr>
          <a:xfrm>
            <a:off x="9237226" y="1554301"/>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3</a:t>
            </a:r>
            <a:endParaRPr lang="en-US" sz="1850" dirty="0"/>
          </a:p>
        </p:txBody>
      </p:sp>
      <p:sp>
        <p:nvSpPr>
          <p:cNvPr id="11" name="Text 9"/>
          <p:cNvSpPr/>
          <p:nvPr/>
        </p:nvSpPr>
        <p:spPr>
          <a:xfrm>
            <a:off x="9740384" y="1560314"/>
            <a:ext cx="2642592" cy="2018586"/>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Energy and Industry sectors are the dominant contributors, together accounting for more than 65% of total sector-wise emissions, making them the primary targets for emission reduction strategies.</a:t>
            </a:r>
            <a:endParaRPr lang="en-US" sz="1400" dirty="0"/>
          </a:p>
        </p:txBody>
      </p:sp>
      <p:sp>
        <p:nvSpPr>
          <p:cNvPr id="12" name="Shape 10"/>
          <p:cNvSpPr/>
          <p:nvPr/>
        </p:nvSpPr>
        <p:spPr>
          <a:xfrm>
            <a:off x="2247186" y="4227790"/>
            <a:ext cx="405527" cy="405527"/>
          </a:xfrm>
          <a:prstGeom prst="roundRect">
            <a:avLst>
              <a:gd name="adj" fmla="val 66685"/>
            </a:avLst>
          </a:prstGeom>
          <a:solidFill>
            <a:srgbClr val="0A081B"/>
          </a:solidFill>
          <a:ln w="15240">
            <a:solidFill>
              <a:srgbClr val="091231"/>
            </a:solidFill>
            <a:prstDash val="solid"/>
          </a:ln>
        </p:spPr>
      </p:sp>
      <p:sp>
        <p:nvSpPr>
          <p:cNvPr id="13" name="Text 11"/>
          <p:cNvSpPr/>
          <p:nvPr/>
        </p:nvSpPr>
        <p:spPr>
          <a:xfrm>
            <a:off x="2329815" y="4280356"/>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4</a:t>
            </a:r>
            <a:endParaRPr lang="en-US" sz="1850" dirty="0"/>
          </a:p>
        </p:txBody>
      </p:sp>
      <p:sp>
        <p:nvSpPr>
          <p:cNvPr id="14" name="Text 12"/>
          <p:cNvSpPr/>
          <p:nvPr/>
        </p:nvSpPr>
        <p:spPr>
          <a:xfrm>
            <a:off x="2832973" y="4286369"/>
            <a:ext cx="2642592" cy="2306955"/>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Population growth shows a strong positive relationship with emissions, as regions with higher average population levels consistently report higher total emissions, reinforcing the importance of per-capita metrics in environmental assessment.</a:t>
            </a:r>
            <a:endParaRPr lang="en-US" sz="1400" dirty="0"/>
          </a:p>
        </p:txBody>
      </p:sp>
      <p:sp>
        <p:nvSpPr>
          <p:cNvPr id="15" name="Shape 13"/>
          <p:cNvSpPr/>
          <p:nvPr/>
        </p:nvSpPr>
        <p:spPr>
          <a:xfrm>
            <a:off x="5700832" y="4227790"/>
            <a:ext cx="405527" cy="405527"/>
          </a:xfrm>
          <a:prstGeom prst="roundRect">
            <a:avLst>
              <a:gd name="adj" fmla="val 66685"/>
            </a:avLst>
          </a:prstGeom>
          <a:solidFill>
            <a:srgbClr val="0A081B"/>
          </a:solidFill>
          <a:ln w="15240">
            <a:solidFill>
              <a:srgbClr val="16FFBB"/>
            </a:solidFill>
            <a:prstDash val="solid"/>
          </a:ln>
        </p:spPr>
      </p:sp>
      <p:sp>
        <p:nvSpPr>
          <p:cNvPr id="16" name="Text 14"/>
          <p:cNvSpPr/>
          <p:nvPr/>
        </p:nvSpPr>
        <p:spPr>
          <a:xfrm>
            <a:off x="5783461" y="4280356"/>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5</a:t>
            </a:r>
            <a:endParaRPr lang="en-US" sz="1850" dirty="0"/>
          </a:p>
        </p:txBody>
      </p:sp>
      <p:sp>
        <p:nvSpPr>
          <p:cNvPr id="17" name="Text 15"/>
          <p:cNvSpPr/>
          <p:nvPr/>
        </p:nvSpPr>
        <p:spPr>
          <a:xfrm>
            <a:off x="6286619" y="4286369"/>
            <a:ext cx="2642711" cy="2018586"/>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Economic growth correlates with increased emissions, where higher GDP regions demonstrate elevated CO₂ output, indicating a trade-off between economic development and environmental sustainability.</a:t>
            </a:r>
            <a:endParaRPr lang="en-US" sz="1400" dirty="0"/>
          </a:p>
        </p:txBody>
      </p:sp>
      <p:sp>
        <p:nvSpPr>
          <p:cNvPr id="18" name="Shape 16"/>
          <p:cNvSpPr/>
          <p:nvPr/>
        </p:nvSpPr>
        <p:spPr>
          <a:xfrm>
            <a:off x="9154597" y="4227790"/>
            <a:ext cx="405527" cy="405527"/>
          </a:xfrm>
          <a:prstGeom prst="roundRect">
            <a:avLst>
              <a:gd name="adj" fmla="val 66685"/>
            </a:avLst>
          </a:prstGeom>
          <a:solidFill>
            <a:srgbClr val="0A081B"/>
          </a:solidFill>
          <a:ln w="15240">
            <a:solidFill>
              <a:srgbClr val="29DDDA"/>
            </a:solidFill>
            <a:prstDash val="solid"/>
          </a:ln>
        </p:spPr>
      </p:sp>
      <p:sp>
        <p:nvSpPr>
          <p:cNvPr id="19" name="Text 17"/>
          <p:cNvSpPr/>
          <p:nvPr/>
        </p:nvSpPr>
        <p:spPr>
          <a:xfrm>
            <a:off x="9237226" y="4280356"/>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6</a:t>
            </a:r>
            <a:endParaRPr lang="en-US" sz="1850" dirty="0"/>
          </a:p>
        </p:txBody>
      </p:sp>
      <p:sp>
        <p:nvSpPr>
          <p:cNvPr id="20" name="Text 18"/>
          <p:cNvSpPr/>
          <p:nvPr/>
        </p:nvSpPr>
        <p:spPr>
          <a:xfrm>
            <a:off x="9740384" y="4286369"/>
            <a:ext cx="2642592" cy="2018586"/>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Scenario-based analysis reveals meaningful emission reduction potential, with Policy Reduction and Renewable Transition scenarios showing 20–30% lower total emissions compared to the High Growth scenario.</a:t>
            </a:r>
            <a:endParaRPr lang="en-US" sz="1400" dirty="0"/>
          </a:p>
        </p:txBody>
      </p:sp>
      <p:sp>
        <p:nvSpPr>
          <p:cNvPr id="21" name="Shape 19"/>
          <p:cNvSpPr/>
          <p:nvPr/>
        </p:nvSpPr>
        <p:spPr>
          <a:xfrm>
            <a:off x="2247186" y="6953845"/>
            <a:ext cx="405527" cy="405527"/>
          </a:xfrm>
          <a:prstGeom prst="roundRect">
            <a:avLst>
              <a:gd name="adj" fmla="val 66685"/>
            </a:avLst>
          </a:prstGeom>
          <a:solidFill>
            <a:srgbClr val="0A081B"/>
          </a:solidFill>
          <a:ln w="15240">
            <a:solidFill>
              <a:srgbClr val="37A7E7"/>
            </a:solidFill>
            <a:prstDash val="solid"/>
          </a:ln>
        </p:spPr>
      </p:sp>
      <p:sp>
        <p:nvSpPr>
          <p:cNvPr id="22" name="Text 20"/>
          <p:cNvSpPr/>
          <p:nvPr/>
        </p:nvSpPr>
        <p:spPr>
          <a:xfrm>
            <a:off x="2329815" y="7006411"/>
            <a:ext cx="240268" cy="300395"/>
          </a:xfrm>
          <a:prstGeom prst="rect">
            <a:avLst/>
          </a:prstGeom>
          <a:noFill/>
          <a:ln/>
        </p:spPr>
        <p:txBody>
          <a:bodyPr wrap="none" lIns="0" tIns="0" rIns="0" bIns="0" rtlCol="0" anchor="t"/>
          <a:lstStyle/>
          <a:p>
            <a:pPr marL="0" indent="0" algn="ctr">
              <a:lnSpc>
                <a:spcPts val="1850"/>
              </a:lnSpc>
              <a:buNone/>
            </a:pPr>
            <a:r>
              <a:rPr lang="en-US" sz="1850" b="1" dirty="0">
                <a:solidFill>
                  <a:srgbClr val="E0E4E6"/>
                </a:solidFill>
                <a:latin typeface="Spline Sans Bold" pitchFamily="34" charset="0"/>
                <a:ea typeface="Spline Sans Bold" pitchFamily="34" charset="-122"/>
                <a:cs typeface="Spline Sans Bold" pitchFamily="34" charset="-120"/>
              </a:rPr>
              <a:t>7</a:t>
            </a:r>
            <a:endParaRPr lang="en-US" sz="1850" dirty="0"/>
          </a:p>
        </p:txBody>
      </p:sp>
      <p:sp>
        <p:nvSpPr>
          <p:cNvPr id="23" name="Text 21"/>
          <p:cNvSpPr/>
          <p:nvPr/>
        </p:nvSpPr>
        <p:spPr>
          <a:xfrm>
            <a:off x="2832973" y="7012424"/>
            <a:ext cx="9550003" cy="576739"/>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Per-capita emissions decrease under policy-driven scenarios, confirming that strategic interventions can decouple population growth from emission intensity.</a:t>
            </a:r>
            <a:endParaRPr lang="en-US" sz="1400" dirty="0"/>
          </a:p>
        </p:txBody>
      </p:sp>
      <p:sp>
        <p:nvSpPr>
          <p:cNvPr id="24" name="Rectangle 23">
            <a:extLst>
              <a:ext uri="{FF2B5EF4-FFF2-40B4-BE49-F238E27FC236}">
                <a16:creationId xmlns:a16="http://schemas.microsoft.com/office/drawing/2014/main" id="{C26DFD83-CD74-368F-BD5F-3D3469148AA1}"/>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029"/>
          </a:xfrm>
          <a:prstGeom prst="rect">
            <a:avLst/>
          </a:prstGeom>
        </p:spPr>
      </p:pic>
      <p:pic>
        <p:nvPicPr>
          <p:cNvPr id="3" name="Image 1" descr="preencoded.png"/>
          <p:cNvPicPr>
            <a:picLocks noChangeAspect="1"/>
          </p:cNvPicPr>
          <p:nvPr/>
        </p:nvPicPr>
        <p:blipFill>
          <a:blip r:embed="rId4"/>
          <a:stretch>
            <a:fillRect/>
          </a:stretch>
        </p:blipFill>
        <p:spPr>
          <a:xfrm>
            <a:off x="9358551" y="2429708"/>
            <a:ext cx="5057180" cy="3371493"/>
          </a:xfrm>
          <a:prstGeom prst="rect">
            <a:avLst/>
          </a:prstGeom>
        </p:spPr>
      </p:pic>
      <p:sp>
        <p:nvSpPr>
          <p:cNvPr id="4" name="Text 0"/>
          <p:cNvSpPr/>
          <p:nvPr/>
        </p:nvSpPr>
        <p:spPr>
          <a:xfrm>
            <a:off x="600670" y="471964"/>
            <a:ext cx="3598545" cy="381357"/>
          </a:xfrm>
          <a:prstGeom prst="rect">
            <a:avLst/>
          </a:prstGeom>
          <a:noFill/>
          <a:ln/>
        </p:spPr>
        <p:txBody>
          <a:bodyPr wrap="none" lIns="0" tIns="0" rIns="0" bIns="0" rtlCol="0" anchor="t"/>
          <a:lstStyle/>
          <a:p>
            <a:pPr marL="0" indent="0" algn="l">
              <a:lnSpc>
                <a:spcPts val="3000"/>
              </a:lnSpc>
              <a:buNone/>
            </a:pPr>
            <a:r>
              <a:rPr lang="en-US" sz="2400" b="1" dirty="0">
                <a:solidFill>
                  <a:srgbClr val="F0FCFF"/>
                </a:solidFill>
                <a:latin typeface="Spline Sans Bold" pitchFamily="34" charset="0"/>
                <a:ea typeface="Spline Sans Bold" pitchFamily="34" charset="-122"/>
                <a:cs typeface="Spline Sans Bold" pitchFamily="34" charset="-120"/>
              </a:rPr>
              <a:t>Robust Technology Stack</a:t>
            </a:r>
            <a:endParaRPr lang="en-US" sz="2400" dirty="0"/>
          </a:p>
        </p:txBody>
      </p:sp>
      <p:sp>
        <p:nvSpPr>
          <p:cNvPr id="5" name="Text 1"/>
          <p:cNvSpPr/>
          <p:nvPr/>
        </p:nvSpPr>
        <p:spPr>
          <a:xfrm>
            <a:off x="600670" y="1110734"/>
            <a:ext cx="7942659" cy="549354"/>
          </a:xfrm>
          <a:prstGeom prst="rect">
            <a:avLst/>
          </a:prstGeom>
          <a:noFill/>
          <a:ln/>
        </p:spPr>
        <p:txBody>
          <a:bodyPr wrap="square" lIns="0" tIns="0" rIns="0" bIns="0" rtlCol="0" anchor="t"/>
          <a:lstStyle/>
          <a:p>
            <a:pPr marL="0" indent="0" algn="l">
              <a:lnSpc>
                <a:spcPts val="2150"/>
              </a:lnSpc>
              <a:buNone/>
            </a:pPr>
            <a:r>
              <a:rPr lang="en-US" sz="1350" dirty="0">
                <a:solidFill>
                  <a:srgbClr val="E0E4E6"/>
                </a:solidFill>
                <a:latin typeface="Barlow" pitchFamily="34" charset="0"/>
                <a:ea typeface="Barlow" pitchFamily="34" charset="-122"/>
                <a:cs typeface="Barlow" pitchFamily="34" charset="-120"/>
              </a:rPr>
              <a:t>Leveraging industry-leading tools, our platform is built for performance, scalability, and advanced analytical capabilities.</a:t>
            </a:r>
            <a:endParaRPr lang="en-US" sz="1350" dirty="0"/>
          </a:p>
        </p:txBody>
      </p:sp>
      <p:sp>
        <p:nvSpPr>
          <p:cNvPr id="6" name="Shape 2"/>
          <p:cNvSpPr/>
          <p:nvPr/>
        </p:nvSpPr>
        <p:spPr>
          <a:xfrm>
            <a:off x="600670" y="1853089"/>
            <a:ext cx="7942659" cy="1854279"/>
          </a:xfrm>
          <a:prstGeom prst="roundRect">
            <a:avLst>
              <a:gd name="adj" fmla="val 13885"/>
            </a:avLst>
          </a:prstGeom>
          <a:solidFill>
            <a:srgbClr val="0A081B">
              <a:alpha val="75000"/>
            </a:srgbClr>
          </a:solidFill>
          <a:ln w="22860">
            <a:solidFill>
              <a:srgbClr val="16FFBB"/>
            </a:solidFill>
            <a:prstDash val="solid"/>
          </a:ln>
        </p:spPr>
      </p:sp>
      <p:sp>
        <p:nvSpPr>
          <p:cNvPr id="7" name="Shape 3"/>
          <p:cNvSpPr/>
          <p:nvPr/>
        </p:nvSpPr>
        <p:spPr>
          <a:xfrm>
            <a:off x="623530" y="1875949"/>
            <a:ext cx="7896939" cy="514826"/>
          </a:xfrm>
          <a:prstGeom prst="roundRect">
            <a:avLst>
              <a:gd name="adj" fmla="val 44682"/>
            </a:avLst>
          </a:prstGeom>
          <a:solidFill>
            <a:srgbClr val="0A081B"/>
          </a:solidFill>
          <a:ln/>
        </p:spPr>
      </p:sp>
      <p:sp>
        <p:nvSpPr>
          <p:cNvPr id="8" name="Text 4"/>
          <p:cNvSpPr/>
          <p:nvPr/>
        </p:nvSpPr>
        <p:spPr>
          <a:xfrm>
            <a:off x="795099" y="2562344"/>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E0E4E6"/>
                </a:solidFill>
                <a:latin typeface="Spline Sans Bold" pitchFamily="34" charset="0"/>
                <a:ea typeface="Spline Sans Bold" pitchFamily="34" charset="-122"/>
                <a:cs typeface="Spline Sans Bold" pitchFamily="34" charset="-120"/>
              </a:rPr>
              <a:t>Data Processing</a:t>
            </a:r>
            <a:endParaRPr lang="en-US" sz="1500" dirty="0"/>
          </a:p>
        </p:txBody>
      </p:sp>
      <p:sp>
        <p:nvSpPr>
          <p:cNvPr id="9" name="Text 5"/>
          <p:cNvSpPr/>
          <p:nvPr/>
        </p:nvSpPr>
        <p:spPr>
          <a:xfrm>
            <a:off x="795099" y="2903577"/>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Python</a:t>
            </a:r>
            <a:endParaRPr lang="en-US" sz="1350" dirty="0"/>
          </a:p>
        </p:txBody>
      </p:sp>
      <p:sp>
        <p:nvSpPr>
          <p:cNvPr id="10" name="Text 6"/>
          <p:cNvSpPr/>
          <p:nvPr/>
        </p:nvSpPr>
        <p:spPr>
          <a:xfrm>
            <a:off x="795099" y="3238262"/>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PySpark</a:t>
            </a:r>
            <a:endParaRPr lang="en-US" sz="1350" dirty="0"/>
          </a:p>
        </p:txBody>
      </p:sp>
      <p:sp>
        <p:nvSpPr>
          <p:cNvPr id="11" name="Shape 7"/>
          <p:cNvSpPr/>
          <p:nvPr/>
        </p:nvSpPr>
        <p:spPr>
          <a:xfrm>
            <a:off x="600670" y="3878937"/>
            <a:ext cx="7942659" cy="2188964"/>
          </a:xfrm>
          <a:prstGeom prst="roundRect">
            <a:avLst>
              <a:gd name="adj" fmla="val 11762"/>
            </a:avLst>
          </a:prstGeom>
          <a:solidFill>
            <a:srgbClr val="0A081B">
              <a:alpha val="75000"/>
            </a:srgbClr>
          </a:solidFill>
          <a:ln w="22860">
            <a:solidFill>
              <a:srgbClr val="29DDDA"/>
            </a:solidFill>
            <a:prstDash val="solid"/>
          </a:ln>
        </p:spPr>
      </p:sp>
      <p:sp>
        <p:nvSpPr>
          <p:cNvPr id="12" name="Shape 8"/>
          <p:cNvSpPr/>
          <p:nvPr/>
        </p:nvSpPr>
        <p:spPr>
          <a:xfrm>
            <a:off x="623530" y="3901797"/>
            <a:ext cx="7896939" cy="514826"/>
          </a:xfrm>
          <a:prstGeom prst="roundRect">
            <a:avLst>
              <a:gd name="adj" fmla="val 44682"/>
            </a:avLst>
          </a:prstGeom>
          <a:solidFill>
            <a:srgbClr val="0A081B"/>
          </a:solidFill>
          <a:ln/>
        </p:spPr>
      </p:sp>
      <p:sp>
        <p:nvSpPr>
          <p:cNvPr id="13" name="Text 9"/>
          <p:cNvSpPr/>
          <p:nvPr/>
        </p:nvSpPr>
        <p:spPr>
          <a:xfrm>
            <a:off x="795099" y="4588193"/>
            <a:ext cx="2004298" cy="238363"/>
          </a:xfrm>
          <a:prstGeom prst="rect">
            <a:avLst/>
          </a:prstGeom>
          <a:noFill/>
          <a:ln/>
        </p:spPr>
        <p:txBody>
          <a:bodyPr wrap="none" lIns="0" tIns="0" rIns="0" bIns="0" rtlCol="0" anchor="t"/>
          <a:lstStyle/>
          <a:p>
            <a:pPr marL="0" indent="0" algn="l">
              <a:lnSpc>
                <a:spcPts val="1850"/>
              </a:lnSpc>
              <a:buNone/>
            </a:pPr>
            <a:r>
              <a:rPr lang="en-US" sz="1500" b="1" dirty="0">
                <a:solidFill>
                  <a:srgbClr val="E0E4E6"/>
                </a:solidFill>
                <a:latin typeface="Spline Sans Bold" pitchFamily="34" charset="0"/>
                <a:ea typeface="Spline Sans Bold" pitchFamily="34" charset="-122"/>
                <a:cs typeface="Spline Sans Bold" pitchFamily="34" charset="-120"/>
              </a:rPr>
              <a:t>Big Data &amp; Automation</a:t>
            </a:r>
            <a:endParaRPr lang="en-US" sz="1500" dirty="0"/>
          </a:p>
        </p:txBody>
      </p:sp>
      <p:sp>
        <p:nvSpPr>
          <p:cNvPr id="14" name="Text 10"/>
          <p:cNvSpPr/>
          <p:nvPr/>
        </p:nvSpPr>
        <p:spPr>
          <a:xfrm>
            <a:off x="795099" y="4929426"/>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Databricks</a:t>
            </a:r>
            <a:endParaRPr lang="en-US" sz="1350" dirty="0"/>
          </a:p>
        </p:txBody>
      </p:sp>
      <p:sp>
        <p:nvSpPr>
          <p:cNvPr id="15" name="Text 11"/>
          <p:cNvSpPr/>
          <p:nvPr/>
        </p:nvSpPr>
        <p:spPr>
          <a:xfrm>
            <a:off x="795099" y="5264110"/>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Delta Lake</a:t>
            </a:r>
            <a:endParaRPr lang="en-US" sz="1350" dirty="0"/>
          </a:p>
        </p:txBody>
      </p:sp>
      <p:sp>
        <p:nvSpPr>
          <p:cNvPr id="16" name="Text 12"/>
          <p:cNvSpPr/>
          <p:nvPr/>
        </p:nvSpPr>
        <p:spPr>
          <a:xfrm>
            <a:off x="795099" y="5598795"/>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Apache Airflow</a:t>
            </a:r>
            <a:endParaRPr lang="en-US" sz="1350" dirty="0"/>
          </a:p>
        </p:txBody>
      </p:sp>
      <p:sp>
        <p:nvSpPr>
          <p:cNvPr id="17" name="Shape 13"/>
          <p:cNvSpPr/>
          <p:nvPr/>
        </p:nvSpPr>
        <p:spPr>
          <a:xfrm>
            <a:off x="600670" y="6239470"/>
            <a:ext cx="7942659" cy="1519595"/>
          </a:xfrm>
          <a:prstGeom prst="roundRect">
            <a:avLst>
              <a:gd name="adj" fmla="val 16943"/>
            </a:avLst>
          </a:prstGeom>
          <a:solidFill>
            <a:srgbClr val="0A081B">
              <a:alpha val="75000"/>
            </a:srgbClr>
          </a:solidFill>
          <a:ln w="22860">
            <a:solidFill>
              <a:srgbClr val="37A7E7"/>
            </a:solidFill>
            <a:prstDash val="solid"/>
          </a:ln>
        </p:spPr>
      </p:sp>
      <p:sp>
        <p:nvSpPr>
          <p:cNvPr id="18" name="Shape 14"/>
          <p:cNvSpPr/>
          <p:nvPr/>
        </p:nvSpPr>
        <p:spPr>
          <a:xfrm>
            <a:off x="623530" y="6262330"/>
            <a:ext cx="7896939" cy="514826"/>
          </a:xfrm>
          <a:prstGeom prst="roundRect">
            <a:avLst>
              <a:gd name="adj" fmla="val 44682"/>
            </a:avLst>
          </a:prstGeom>
          <a:solidFill>
            <a:srgbClr val="0A081B"/>
          </a:solidFill>
          <a:ln/>
        </p:spPr>
      </p:sp>
      <p:sp>
        <p:nvSpPr>
          <p:cNvPr id="19" name="Text 15"/>
          <p:cNvSpPr/>
          <p:nvPr/>
        </p:nvSpPr>
        <p:spPr>
          <a:xfrm>
            <a:off x="795099" y="6948726"/>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E0E4E6"/>
                </a:solidFill>
                <a:latin typeface="Spline Sans Bold" pitchFamily="34" charset="0"/>
                <a:ea typeface="Spline Sans Bold" pitchFamily="34" charset="-122"/>
                <a:cs typeface="Spline Sans Bold" pitchFamily="34" charset="-120"/>
              </a:rPr>
              <a:t>Visualization</a:t>
            </a:r>
            <a:endParaRPr lang="en-US" sz="1500" dirty="0"/>
          </a:p>
        </p:txBody>
      </p:sp>
      <p:sp>
        <p:nvSpPr>
          <p:cNvPr id="20" name="Text 16"/>
          <p:cNvSpPr/>
          <p:nvPr/>
        </p:nvSpPr>
        <p:spPr>
          <a:xfrm>
            <a:off x="795099" y="7289959"/>
            <a:ext cx="7553801" cy="274677"/>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Power BI</a:t>
            </a:r>
            <a:endParaRPr lang="en-US" sz="13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49154" y="667107"/>
            <a:ext cx="4313158" cy="539115"/>
          </a:xfrm>
          <a:prstGeom prst="rect">
            <a:avLst/>
          </a:prstGeom>
          <a:noFill/>
          <a:ln/>
        </p:spPr>
        <p:txBody>
          <a:bodyPr wrap="none" lIns="0" tIns="0" rIns="0" bIns="0" rtlCol="0" anchor="t"/>
          <a:lstStyle/>
          <a:p>
            <a:pPr marL="0" indent="0" algn="l">
              <a:lnSpc>
                <a:spcPts val="4200"/>
              </a:lnSpc>
              <a:buNone/>
            </a:pPr>
            <a:r>
              <a:rPr lang="en-US" sz="3350" b="1" dirty="0">
                <a:solidFill>
                  <a:srgbClr val="F0FCFF"/>
                </a:solidFill>
                <a:latin typeface="Spline Sans Bold" pitchFamily="34" charset="0"/>
                <a:ea typeface="Spline Sans Bold" pitchFamily="34" charset="-122"/>
                <a:cs typeface="Spline Sans Bold" pitchFamily="34" charset="-120"/>
              </a:rPr>
              <a:t>Business Context</a:t>
            </a:r>
            <a:endParaRPr lang="en-US" sz="3350" dirty="0"/>
          </a:p>
        </p:txBody>
      </p:sp>
      <p:sp>
        <p:nvSpPr>
          <p:cNvPr id="3" name="Text 1"/>
          <p:cNvSpPr/>
          <p:nvPr/>
        </p:nvSpPr>
        <p:spPr>
          <a:xfrm>
            <a:off x="849154" y="1788319"/>
            <a:ext cx="7251978" cy="970359"/>
          </a:xfrm>
          <a:prstGeom prst="rect">
            <a:avLst/>
          </a:prstGeom>
          <a:noFill/>
          <a:ln/>
        </p:spPr>
        <p:txBody>
          <a:bodyPr wrap="square" lIns="0" tIns="0" rIns="0" bIns="0" rtlCol="0" anchor="t"/>
          <a:lstStyle/>
          <a:p>
            <a:pPr marL="342900" indent="-342900" algn="l">
              <a:lnSpc>
                <a:spcPts val="3050"/>
              </a:lnSpc>
              <a:buSzPct val="100000"/>
              <a:buChar char="•"/>
            </a:pPr>
            <a:r>
              <a:rPr lang="en-US" sz="1900" b="1" dirty="0">
                <a:solidFill>
                  <a:srgbClr val="E0E4E6"/>
                </a:solidFill>
                <a:latin typeface="Barlow" pitchFamily="34" charset="0"/>
                <a:ea typeface="Barlow" pitchFamily="34" charset="-122"/>
                <a:cs typeface="Barlow" pitchFamily="34" charset="-120"/>
              </a:rPr>
              <a:t>Rising CO₂ emissions are a major driver of climate change</a:t>
            </a:r>
            <a:endParaRPr lang="en-US" sz="1900" dirty="0"/>
          </a:p>
        </p:txBody>
      </p:sp>
      <p:sp>
        <p:nvSpPr>
          <p:cNvPr id="4" name="Text 2"/>
          <p:cNvSpPr/>
          <p:nvPr/>
        </p:nvSpPr>
        <p:spPr>
          <a:xfrm>
            <a:off x="849154" y="2843570"/>
            <a:ext cx="7251978" cy="970359"/>
          </a:xfrm>
          <a:prstGeom prst="rect">
            <a:avLst/>
          </a:prstGeom>
          <a:noFill/>
          <a:ln/>
        </p:spPr>
        <p:txBody>
          <a:bodyPr wrap="square" lIns="0" tIns="0" rIns="0" bIns="0" rtlCol="0" anchor="t"/>
          <a:lstStyle/>
          <a:p>
            <a:pPr marL="342900" indent="-342900" algn="l">
              <a:lnSpc>
                <a:spcPts val="3050"/>
              </a:lnSpc>
              <a:buSzPct val="100000"/>
              <a:buChar char="•"/>
            </a:pPr>
            <a:r>
              <a:rPr lang="en-US" sz="1900" b="1" dirty="0">
                <a:solidFill>
                  <a:srgbClr val="E0E4E6"/>
                </a:solidFill>
                <a:latin typeface="Barlow" pitchFamily="34" charset="0"/>
                <a:ea typeface="Barlow" pitchFamily="34" charset="-122"/>
                <a:cs typeface="Barlow" pitchFamily="34" charset="-120"/>
              </a:rPr>
              <a:t>Environmental data is available but scattered and difficult to analyze</a:t>
            </a:r>
            <a:endParaRPr lang="en-US" sz="1900" dirty="0"/>
          </a:p>
        </p:txBody>
      </p:sp>
      <p:sp>
        <p:nvSpPr>
          <p:cNvPr id="5" name="Text 3"/>
          <p:cNvSpPr/>
          <p:nvPr/>
        </p:nvSpPr>
        <p:spPr>
          <a:xfrm>
            <a:off x="849154" y="3898821"/>
            <a:ext cx="7251978" cy="485180"/>
          </a:xfrm>
          <a:prstGeom prst="rect">
            <a:avLst/>
          </a:prstGeom>
          <a:noFill/>
          <a:ln/>
        </p:spPr>
        <p:txBody>
          <a:bodyPr wrap="none" lIns="0" tIns="0" rIns="0" bIns="0" rtlCol="0" anchor="t"/>
          <a:lstStyle/>
          <a:p>
            <a:pPr marL="342900" indent="-342900" algn="l">
              <a:lnSpc>
                <a:spcPts val="3050"/>
              </a:lnSpc>
              <a:buSzPct val="100000"/>
              <a:buChar char="•"/>
            </a:pPr>
            <a:r>
              <a:rPr lang="en-US" sz="1900" b="1" dirty="0">
                <a:solidFill>
                  <a:srgbClr val="E0E4E6"/>
                </a:solidFill>
                <a:latin typeface="Barlow" pitchFamily="34" charset="0"/>
                <a:ea typeface="Barlow" pitchFamily="34" charset="-122"/>
                <a:cs typeface="Barlow" pitchFamily="34" charset="-120"/>
              </a:rPr>
              <a:t>Manual analysis lacks scalability and consistency</a:t>
            </a:r>
            <a:endParaRPr lang="en-US" sz="1900" dirty="0"/>
          </a:p>
        </p:txBody>
      </p:sp>
      <p:sp>
        <p:nvSpPr>
          <p:cNvPr id="6" name="Text 4"/>
          <p:cNvSpPr/>
          <p:nvPr/>
        </p:nvSpPr>
        <p:spPr>
          <a:xfrm>
            <a:off x="849154" y="4468892"/>
            <a:ext cx="7251978" cy="970359"/>
          </a:xfrm>
          <a:prstGeom prst="rect">
            <a:avLst/>
          </a:prstGeom>
          <a:noFill/>
          <a:ln/>
        </p:spPr>
        <p:txBody>
          <a:bodyPr wrap="square" lIns="0" tIns="0" rIns="0" bIns="0" rtlCol="0" anchor="t"/>
          <a:lstStyle/>
          <a:p>
            <a:pPr marL="342900" indent="-342900" algn="l">
              <a:lnSpc>
                <a:spcPts val="3050"/>
              </a:lnSpc>
              <a:buSzPct val="100000"/>
              <a:buChar char="•"/>
            </a:pPr>
            <a:r>
              <a:rPr lang="en-US" sz="1900" b="1" dirty="0">
                <a:solidFill>
                  <a:srgbClr val="E0E4E6"/>
                </a:solidFill>
                <a:latin typeface="Barlow" pitchFamily="34" charset="0"/>
                <a:ea typeface="Barlow" pitchFamily="34" charset="-122"/>
                <a:cs typeface="Barlow" pitchFamily="34" charset="-120"/>
              </a:rPr>
              <a:t>Policymakers require reliable, data-driven insights for decision-making</a:t>
            </a:r>
            <a:endParaRPr lang="en-US" sz="1900" dirty="0"/>
          </a:p>
        </p:txBody>
      </p:sp>
      <p:pic>
        <p:nvPicPr>
          <p:cNvPr id="7" name="Image 0" descr="preencoded.png"/>
          <p:cNvPicPr>
            <a:picLocks noChangeAspect="1"/>
          </p:cNvPicPr>
          <p:nvPr/>
        </p:nvPicPr>
        <p:blipFill>
          <a:blip r:embed="rId3"/>
          <a:stretch>
            <a:fillRect/>
          </a:stretch>
        </p:blipFill>
        <p:spPr>
          <a:xfrm>
            <a:off x="8700730" y="1842968"/>
            <a:ext cx="4840367" cy="4840367"/>
          </a:xfrm>
          <a:prstGeom prst="rect">
            <a:avLst/>
          </a:prstGeom>
        </p:spPr>
      </p:pic>
      <p:sp>
        <p:nvSpPr>
          <p:cNvPr id="8" name="Text 5"/>
          <p:cNvSpPr/>
          <p:nvPr/>
        </p:nvSpPr>
        <p:spPr>
          <a:xfrm>
            <a:off x="8700730" y="6956227"/>
            <a:ext cx="5088017" cy="388144"/>
          </a:xfrm>
          <a:prstGeom prst="rect">
            <a:avLst/>
          </a:prstGeom>
          <a:noFill/>
          <a:ln/>
        </p:spPr>
        <p:txBody>
          <a:bodyPr wrap="none" lIns="0" tIns="0" rIns="0" bIns="0" rtlCol="0" anchor="t"/>
          <a:lstStyle/>
          <a:p>
            <a:pPr marL="0" indent="0" algn="l">
              <a:lnSpc>
                <a:spcPts val="3050"/>
              </a:lnSpc>
              <a:buNone/>
            </a:pPr>
            <a:endParaRPr lang="en-US" sz="1900" dirty="0"/>
          </a:p>
        </p:txBody>
      </p:sp>
      <p:sp>
        <p:nvSpPr>
          <p:cNvPr id="9" name="Rectangle 8">
            <a:extLst>
              <a:ext uri="{FF2B5EF4-FFF2-40B4-BE49-F238E27FC236}">
                <a16:creationId xmlns:a16="http://schemas.microsoft.com/office/drawing/2014/main" id="{5EA8CD0C-D7BD-A424-92C8-5FB6BDD72719}"/>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4037" y="2248853"/>
            <a:ext cx="6893719"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Conclusion &amp; Future Scope</a:t>
            </a:r>
            <a:endParaRPr lang="en-US" sz="4300" dirty="0"/>
          </a:p>
        </p:txBody>
      </p:sp>
      <p:sp>
        <p:nvSpPr>
          <p:cNvPr id="3" name="Text 1"/>
          <p:cNvSpPr/>
          <p:nvPr/>
        </p:nvSpPr>
        <p:spPr>
          <a:xfrm>
            <a:off x="864037" y="35517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Conclusion</a:t>
            </a:r>
            <a:endParaRPr lang="en-US" sz="2150" dirty="0"/>
          </a:p>
        </p:txBody>
      </p:sp>
      <p:sp>
        <p:nvSpPr>
          <p:cNvPr id="4" name="Text 2"/>
          <p:cNvSpPr/>
          <p:nvPr/>
        </p:nvSpPr>
        <p:spPr>
          <a:xfrm>
            <a:off x="864037" y="4141470"/>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Built a complete end-to-end environmental analytics system</a:t>
            </a:r>
            <a:endParaRPr lang="en-US" sz="1900" dirty="0"/>
          </a:p>
        </p:txBody>
      </p:sp>
      <p:sp>
        <p:nvSpPr>
          <p:cNvPr id="5" name="Text 3"/>
          <p:cNvSpPr/>
          <p:nvPr/>
        </p:nvSpPr>
        <p:spPr>
          <a:xfrm>
            <a:off x="864037" y="501788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Scalable, automated, and monitored data pipeline</a:t>
            </a:r>
            <a:endParaRPr lang="en-US" sz="1900" dirty="0"/>
          </a:p>
        </p:txBody>
      </p:sp>
      <p:sp>
        <p:nvSpPr>
          <p:cNvPr id="6" name="Text 4"/>
          <p:cNvSpPr/>
          <p:nvPr/>
        </p:nvSpPr>
        <p:spPr>
          <a:xfrm>
            <a:off x="864037" y="549925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Enables data-driven environmental decision-making</a:t>
            </a:r>
            <a:endParaRPr lang="en-US" sz="1900" dirty="0"/>
          </a:p>
        </p:txBody>
      </p:sp>
      <p:sp>
        <p:nvSpPr>
          <p:cNvPr id="7" name="Text 5"/>
          <p:cNvSpPr/>
          <p:nvPr/>
        </p:nvSpPr>
        <p:spPr>
          <a:xfrm>
            <a:off x="7623929" y="35517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Future Scope</a:t>
            </a:r>
            <a:endParaRPr lang="en-US" sz="2150" dirty="0"/>
          </a:p>
        </p:txBody>
      </p:sp>
      <p:sp>
        <p:nvSpPr>
          <p:cNvPr id="8" name="Text 6"/>
          <p:cNvSpPr/>
          <p:nvPr/>
        </p:nvSpPr>
        <p:spPr>
          <a:xfrm>
            <a:off x="7623929" y="414147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Real-time data ingestion</a:t>
            </a:r>
            <a:endParaRPr lang="en-US" sz="1900" dirty="0"/>
          </a:p>
        </p:txBody>
      </p:sp>
      <p:sp>
        <p:nvSpPr>
          <p:cNvPr id="9" name="Text 7"/>
          <p:cNvSpPr/>
          <p:nvPr/>
        </p:nvSpPr>
        <p:spPr>
          <a:xfrm>
            <a:off x="7623929" y="462284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Predictive ML-based emission forecasting</a:t>
            </a:r>
            <a:endParaRPr lang="en-US" sz="1900" dirty="0"/>
          </a:p>
        </p:txBody>
      </p:sp>
      <p:sp>
        <p:nvSpPr>
          <p:cNvPr id="10" name="Text 8"/>
          <p:cNvSpPr/>
          <p:nvPr/>
        </p:nvSpPr>
        <p:spPr>
          <a:xfrm>
            <a:off x="7623929" y="510420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Automated alerts for policymakers</a:t>
            </a:r>
            <a:endParaRPr lang="en-US" sz="1900" dirty="0"/>
          </a:p>
        </p:txBody>
      </p:sp>
      <p:sp>
        <p:nvSpPr>
          <p:cNvPr id="11" name="Rectangle 10">
            <a:extLst>
              <a:ext uri="{FF2B5EF4-FFF2-40B4-BE49-F238E27FC236}">
                <a16:creationId xmlns:a16="http://schemas.microsoft.com/office/drawing/2014/main" id="{D5C0765B-CB13-862E-80F9-6420299C5369}"/>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64037" y="3086100"/>
            <a:ext cx="12902327" cy="2057400"/>
          </a:xfrm>
          <a:prstGeom prst="rect">
            <a:avLst/>
          </a:prstGeom>
          <a:noFill/>
          <a:ln/>
        </p:spPr>
        <p:txBody>
          <a:bodyPr wrap="none" lIns="0" tIns="0" rIns="0" bIns="0" rtlCol="0" anchor="t"/>
          <a:lstStyle/>
          <a:p>
            <a:pPr marL="0" indent="0" algn="ctr">
              <a:lnSpc>
                <a:spcPts val="16200"/>
              </a:lnSpc>
              <a:buNone/>
            </a:pPr>
            <a:r>
              <a:rPr lang="en-US" sz="12950" b="1" dirty="0">
                <a:solidFill>
                  <a:srgbClr val="16FFBB"/>
                </a:solidFill>
                <a:latin typeface="Spline Sans Bold" pitchFamily="34" charset="0"/>
                <a:ea typeface="Spline Sans Bold" pitchFamily="34" charset="-122"/>
                <a:cs typeface="Spline Sans Bold" pitchFamily="34" charset="-120"/>
              </a:rPr>
              <a:t>Thank You</a:t>
            </a:r>
            <a:endParaRPr lang="en-US" sz="12950" dirty="0"/>
          </a:p>
        </p:txBody>
      </p:sp>
      <p:sp>
        <p:nvSpPr>
          <p:cNvPr id="3" name="Rectangle 2">
            <a:extLst>
              <a:ext uri="{FF2B5EF4-FFF2-40B4-BE49-F238E27FC236}">
                <a16:creationId xmlns:a16="http://schemas.microsoft.com/office/drawing/2014/main" id="{D8D062C0-D9DF-00D8-32DF-632C7FACDA30}"/>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14630400" cy="2869526"/>
          </a:xfrm>
          <a:prstGeom prst="rect">
            <a:avLst/>
          </a:prstGeom>
        </p:spPr>
      </p:pic>
      <p:pic>
        <p:nvPicPr>
          <p:cNvPr id="3" name="Image 1" descr="preencoded.png"/>
          <p:cNvPicPr>
            <a:picLocks noChangeAspect="1"/>
          </p:cNvPicPr>
          <p:nvPr/>
        </p:nvPicPr>
        <p:blipFill>
          <a:blip r:embed="rId4"/>
          <a:stretch>
            <a:fillRect/>
          </a:stretch>
        </p:blipFill>
        <p:spPr>
          <a:xfrm>
            <a:off x="3769112" y="17202"/>
            <a:ext cx="7515921" cy="2885243"/>
          </a:xfrm>
          <a:prstGeom prst="rect">
            <a:avLst/>
          </a:prstGeom>
        </p:spPr>
      </p:pic>
      <p:sp>
        <p:nvSpPr>
          <p:cNvPr id="4" name="Text 0"/>
          <p:cNvSpPr/>
          <p:nvPr/>
        </p:nvSpPr>
        <p:spPr>
          <a:xfrm>
            <a:off x="1936282" y="3151704"/>
            <a:ext cx="3345180" cy="418147"/>
          </a:xfrm>
          <a:prstGeom prst="rect">
            <a:avLst/>
          </a:prstGeom>
          <a:noFill/>
          <a:ln/>
        </p:spPr>
        <p:txBody>
          <a:bodyPr wrap="none" lIns="0" tIns="0" rIns="0" bIns="0" rtlCol="0" anchor="t"/>
          <a:lstStyle/>
          <a:p>
            <a:pPr marL="0" indent="0" algn="l">
              <a:lnSpc>
                <a:spcPts val="3250"/>
              </a:lnSpc>
              <a:buNone/>
            </a:pPr>
            <a:r>
              <a:rPr lang="en-US" sz="2600" b="1" dirty="0">
                <a:solidFill>
                  <a:srgbClr val="F0FCFF"/>
                </a:solidFill>
                <a:latin typeface="Spline Sans Bold" pitchFamily="34" charset="0"/>
                <a:ea typeface="Spline Sans Bold" pitchFamily="34" charset="-122"/>
                <a:cs typeface="Spline Sans Bold" pitchFamily="34" charset="-120"/>
              </a:rPr>
              <a:t>Problem Statement:</a:t>
            </a:r>
            <a:endParaRPr lang="en-US" sz="2600" dirty="0"/>
          </a:p>
        </p:txBody>
      </p:sp>
      <p:sp>
        <p:nvSpPr>
          <p:cNvPr id="5" name="Text 1"/>
          <p:cNvSpPr/>
          <p:nvPr/>
        </p:nvSpPr>
        <p:spPr>
          <a:xfrm>
            <a:off x="2025491" y="3757970"/>
            <a:ext cx="2345055" cy="261342"/>
          </a:xfrm>
          <a:prstGeom prst="rect">
            <a:avLst/>
          </a:prstGeom>
          <a:noFill/>
          <a:ln/>
        </p:spPr>
        <p:txBody>
          <a:bodyPr wrap="none" lIns="0" tIns="0" rIns="0" bIns="0" rtlCol="0" anchor="t"/>
          <a:lstStyle/>
          <a:p>
            <a:pPr marL="0" indent="0" algn="l">
              <a:lnSpc>
                <a:spcPts val="2050"/>
              </a:lnSpc>
              <a:buNone/>
            </a:pPr>
            <a:r>
              <a:rPr lang="en-US" sz="1600" b="1" dirty="0">
                <a:solidFill>
                  <a:srgbClr val="F0FCFF"/>
                </a:solidFill>
                <a:latin typeface="Spline Sans Bold" pitchFamily="34" charset="0"/>
                <a:ea typeface="Spline Sans Bold" pitchFamily="34" charset="-122"/>
                <a:cs typeface="Spline Sans Bold" pitchFamily="34" charset="-120"/>
              </a:rPr>
              <a:t>CURRENT CHALLENGES:</a:t>
            </a:r>
            <a:endParaRPr lang="en-US" sz="1600" dirty="0"/>
          </a:p>
        </p:txBody>
      </p:sp>
      <p:sp>
        <p:nvSpPr>
          <p:cNvPr id="6" name="Text 2"/>
          <p:cNvSpPr/>
          <p:nvPr/>
        </p:nvSpPr>
        <p:spPr>
          <a:xfrm>
            <a:off x="2025491" y="4207431"/>
            <a:ext cx="5060156" cy="601980"/>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Environmental data exists but is fragmented and inconsistent</a:t>
            </a:r>
            <a:endParaRPr lang="en-US" sz="1450" dirty="0"/>
          </a:p>
        </p:txBody>
      </p:sp>
      <p:sp>
        <p:nvSpPr>
          <p:cNvPr id="7" name="Text 3"/>
          <p:cNvSpPr/>
          <p:nvPr/>
        </p:nvSpPr>
        <p:spPr>
          <a:xfrm>
            <a:off x="2025491" y="4875252"/>
            <a:ext cx="5060156" cy="601980"/>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Manual processing cannot scale for multi-year, multi-country analysis</a:t>
            </a:r>
            <a:endParaRPr lang="en-US" sz="1450" dirty="0"/>
          </a:p>
        </p:txBody>
      </p:sp>
      <p:sp>
        <p:nvSpPr>
          <p:cNvPr id="8" name="Text 4"/>
          <p:cNvSpPr/>
          <p:nvPr/>
        </p:nvSpPr>
        <p:spPr>
          <a:xfrm>
            <a:off x="2025491" y="5543074"/>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No automated way to track emission trends</a:t>
            </a:r>
            <a:endParaRPr lang="en-US" sz="1450" dirty="0"/>
          </a:p>
        </p:txBody>
      </p:sp>
      <p:sp>
        <p:nvSpPr>
          <p:cNvPr id="9" name="Text 5"/>
          <p:cNvSpPr/>
          <p:nvPr/>
        </p:nvSpPr>
        <p:spPr>
          <a:xfrm>
            <a:off x="2025491" y="5909905"/>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No automated way to compare regions &amp; sectors</a:t>
            </a:r>
            <a:endParaRPr lang="en-US" sz="1450" dirty="0"/>
          </a:p>
        </p:txBody>
      </p:sp>
      <p:sp>
        <p:nvSpPr>
          <p:cNvPr id="10" name="Text 6"/>
          <p:cNvSpPr/>
          <p:nvPr/>
        </p:nvSpPr>
        <p:spPr>
          <a:xfrm>
            <a:off x="2025491" y="6276737"/>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No automated way to evaluate climate policy impact</a:t>
            </a:r>
            <a:endParaRPr lang="en-US" sz="1450" dirty="0"/>
          </a:p>
        </p:txBody>
      </p:sp>
      <p:sp>
        <p:nvSpPr>
          <p:cNvPr id="11" name="Text 7"/>
          <p:cNvSpPr/>
          <p:nvPr/>
        </p:nvSpPr>
        <p:spPr>
          <a:xfrm>
            <a:off x="7552373" y="3757970"/>
            <a:ext cx="2090738" cy="261342"/>
          </a:xfrm>
          <a:prstGeom prst="rect">
            <a:avLst/>
          </a:prstGeom>
          <a:noFill/>
          <a:ln/>
        </p:spPr>
        <p:txBody>
          <a:bodyPr wrap="none" lIns="0" tIns="0" rIns="0" bIns="0" rtlCol="0" anchor="t"/>
          <a:lstStyle/>
          <a:p>
            <a:pPr marL="0" indent="0" algn="l">
              <a:lnSpc>
                <a:spcPts val="2050"/>
              </a:lnSpc>
              <a:buNone/>
            </a:pPr>
            <a:r>
              <a:rPr lang="en-US" sz="1600" b="1" dirty="0">
                <a:solidFill>
                  <a:srgbClr val="F0FCFF"/>
                </a:solidFill>
                <a:latin typeface="Spline Sans Bold" pitchFamily="34" charset="0"/>
                <a:ea typeface="Spline Sans Bold" pitchFamily="34" charset="-122"/>
                <a:cs typeface="Spline Sans Bold" pitchFamily="34" charset="-120"/>
              </a:rPr>
              <a:t>THE NEED:</a:t>
            </a:r>
            <a:endParaRPr lang="en-US" sz="1600" dirty="0"/>
          </a:p>
        </p:txBody>
      </p:sp>
      <p:sp>
        <p:nvSpPr>
          <p:cNvPr id="12" name="Text 8"/>
          <p:cNvSpPr/>
          <p:nvPr/>
        </p:nvSpPr>
        <p:spPr>
          <a:xfrm>
            <a:off x="7552373" y="4207431"/>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A scalable, automated analytics system</a:t>
            </a:r>
            <a:endParaRPr lang="en-US" sz="1450" dirty="0"/>
          </a:p>
        </p:txBody>
      </p:sp>
      <p:sp>
        <p:nvSpPr>
          <p:cNvPr id="13" name="Text 9"/>
          <p:cNvSpPr/>
          <p:nvPr/>
        </p:nvSpPr>
        <p:spPr>
          <a:xfrm>
            <a:off x="7552373" y="4574262"/>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Converts raw emission data into policy-ready insights</a:t>
            </a:r>
            <a:endParaRPr lang="en-US" sz="1450" dirty="0"/>
          </a:p>
        </p:txBody>
      </p:sp>
      <p:sp>
        <p:nvSpPr>
          <p:cNvPr id="14" name="Text 10"/>
          <p:cNvSpPr/>
          <p:nvPr/>
        </p:nvSpPr>
        <p:spPr>
          <a:xfrm>
            <a:off x="7552373" y="4941094"/>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Enables data-driven decision-making</a:t>
            </a:r>
            <a:endParaRPr lang="en-US" sz="1450" dirty="0"/>
          </a:p>
        </p:txBody>
      </p:sp>
      <p:sp>
        <p:nvSpPr>
          <p:cNvPr id="15" name="Text 11"/>
          <p:cNvSpPr/>
          <p:nvPr/>
        </p:nvSpPr>
        <p:spPr>
          <a:xfrm>
            <a:off x="7552373" y="5430203"/>
            <a:ext cx="2090738" cy="261342"/>
          </a:xfrm>
          <a:prstGeom prst="rect">
            <a:avLst/>
          </a:prstGeom>
          <a:noFill/>
          <a:ln/>
        </p:spPr>
        <p:txBody>
          <a:bodyPr wrap="none" lIns="0" tIns="0" rIns="0" bIns="0" rtlCol="0" anchor="t"/>
          <a:lstStyle/>
          <a:p>
            <a:pPr marL="0" indent="0" algn="l">
              <a:lnSpc>
                <a:spcPts val="2050"/>
              </a:lnSpc>
              <a:buNone/>
            </a:pPr>
            <a:r>
              <a:rPr lang="en-US" sz="1600" b="1" dirty="0">
                <a:solidFill>
                  <a:srgbClr val="F0FCFF"/>
                </a:solidFill>
                <a:latin typeface="Spline Sans Bold" pitchFamily="34" charset="0"/>
                <a:ea typeface="Spline Sans Bold" pitchFamily="34" charset="-122"/>
                <a:cs typeface="Spline Sans Bold" pitchFamily="34" charset="-120"/>
              </a:rPr>
              <a:t>OUR SOLUTION:</a:t>
            </a:r>
            <a:endParaRPr lang="en-US" sz="1600" dirty="0"/>
          </a:p>
        </p:txBody>
      </p:sp>
      <p:sp>
        <p:nvSpPr>
          <p:cNvPr id="16" name="Text 12"/>
          <p:cNvSpPr/>
          <p:nvPr/>
        </p:nvSpPr>
        <p:spPr>
          <a:xfrm>
            <a:off x="7552373" y="5879663"/>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Ingests raw CO₂ data from multiple sources</a:t>
            </a:r>
            <a:endParaRPr lang="en-US" sz="1450" dirty="0"/>
          </a:p>
        </p:txBody>
      </p:sp>
      <p:sp>
        <p:nvSpPr>
          <p:cNvPr id="17" name="Text 13"/>
          <p:cNvSpPr/>
          <p:nvPr/>
        </p:nvSpPr>
        <p:spPr>
          <a:xfrm>
            <a:off x="7552373" y="6246495"/>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Cleans and standardizes it for consistency</a:t>
            </a:r>
            <a:endParaRPr lang="en-US" sz="1450" dirty="0"/>
          </a:p>
        </p:txBody>
      </p:sp>
      <p:sp>
        <p:nvSpPr>
          <p:cNvPr id="18" name="Text 14"/>
          <p:cNvSpPr/>
          <p:nvPr/>
        </p:nvSpPr>
        <p:spPr>
          <a:xfrm>
            <a:off x="7552373" y="6613327"/>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Builds analytics-ready datasets</a:t>
            </a:r>
            <a:endParaRPr lang="en-US" sz="1450" dirty="0"/>
          </a:p>
        </p:txBody>
      </p:sp>
      <p:sp>
        <p:nvSpPr>
          <p:cNvPr id="19" name="Text 15"/>
          <p:cNvSpPr/>
          <p:nvPr/>
        </p:nvSpPr>
        <p:spPr>
          <a:xfrm>
            <a:off x="7552373" y="6980158"/>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Automates execution with orchestration</a:t>
            </a:r>
            <a:endParaRPr lang="en-US" sz="1450" dirty="0"/>
          </a:p>
        </p:txBody>
      </p:sp>
      <p:sp>
        <p:nvSpPr>
          <p:cNvPr id="20" name="Text 16"/>
          <p:cNvSpPr/>
          <p:nvPr/>
        </p:nvSpPr>
        <p:spPr>
          <a:xfrm>
            <a:off x="7552373" y="7346990"/>
            <a:ext cx="5060156" cy="300990"/>
          </a:xfrm>
          <a:prstGeom prst="rect">
            <a:avLst/>
          </a:prstGeom>
          <a:noFill/>
          <a:ln/>
        </p:spPr>
        <p:txBody>
          <a:bodyPr wrap="none" lIns="0" tIns="0" rIns="0" bIns="0" rtlCol="0" anchor="t"/>
          <a:lstStyle/>
          <a:p>
            <a:pPr marL="342900" indent="-342900" algn="l">
              <a:lnSpc>
                <a:spcPts val="2350"/>
              </a:lnSpc>
              <a:buSzPct val="100000"/>
              <a:buChar char="•"/>
            </a:pPr>
            <a:r>
              <a:rPr lang="en-US" sz="1450" dirty="0">
                <a:solidFill>
                  <a:srgbClr val="E0E4E6"/>
                </a:solidFill>
                <a:latin typeface="Barlow" pitchFamily="34" charset="0"/>
                <a:ea typeface="Barlow" pitchFamily="34" charset="-122"/>
                <a:cs typeface="Barlow" pitchFamily="34" charset="-120"/>
              </a:rPr>
              <a:t>Delivers interactive dashboards for stakeholders</a:t>
            </a:r>
            <a:endParaRPr lang="en-US" sz="1450" dirty="0"/>
          </a:p>
        </p:txBody>
      </p:sp>
      <p:sp>
        <p:nvSpPr>
          <p:cNvPr id="21" name="Rectangle 20">
            <a:extLst>
              <a:ext uri="{FF2B5EF4-FFF2-40B4-BE49-F238E27FC236}">
                <a16:creationId xmlns:a16="http://schemas.microsoft.com/office/drawing/2014/main" id="{F4FB13A0-89C9-1A54-A109-3906099DFF8A}"/>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2840" y="639961"/>
            <a:ext cx="8694420" cy="516136"/>
          </a:xfrm>
          <a:prstGeom prst="rect">
            <a:avLst/>
          </a:prstGeom>
          <a:noFill/>
          <a:ln/>
        </p:spPr>
        <p:txBody>
          <a:bodyPr wrap="none" lIns="0" tIns="0" rIns="0" bIns="0" rtlCol="0" anchor="t"/>
          <a:lstStyle/>
          <a:p>
            <a:pPr marL="0" indent="0" algn="l">
              <a:lnSpc>
                <a:spcPts val="4050"/>
              </a:lnSpc>
              <a:buNone/>
            </a:pPr>
            <a:r>
              <a:rPr lang="en-US" sz="3250" b="1" dirty="0">
                <a:solidFill>
                  <a:srgbClr val="F0FCFF"/>
                </a:solidFill>
                <a:latin typeface="Spline Sans Bold" pitchFamily="34" charset="0"/>
                <a:ea typeface="Spline Sans Bold" pitchFamily="34" charset="-122"/>
                <a:cs typeface="Spline Sans Bold" pitchFamily="34" charset="-120"/>
              </a:rPr>
              <a:t>Project Objectives: Clarity, Efficiency, Impact</a:t>
            </a:r>
            <a:endParaRPr lang="en-US" sz="3250" dirty="0"/>
          </a:p>
        </p:txBody>
      </p:sp>
      <p:sp>
        <p:nvSpPr>
          <p:cNvPr id="3" name="Text 1"/>
          <p:cNvSpPr/>
          <p:nvPr/>
        </p:nvSpPr>
        <p:spPr>
          <a:xfrm>
            <a:off x="812840" y="1620560"/>
            <a:ext cx="13004721"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Our aim is to build a robust, automated platform that delivers comprehensive CO₂ emission insights, empowering stakeholders with precise environmental intelligence.</a:t>
            </a:r>
            <a:endParaRPr lang="en-US" sz="1800" dirty="0"/>
          </a:p>
        </p:txBody>
      </p:sp>
      <p:sp>
        <p:nvSpPr>
          <p:cNvPr id="4" name="Shape 2"/>
          <p:cNvSpPr/>
          <p:nvPr/>
        </p:nvSpPr>
        <p:spPr>
          <a:xfrm>
            <a:off x="812840" y="2624971"/>
            <a:ext cx="6386274" cy="696754"/>
          </a:xfrm>
          <a:prstGeom prst="roundRect">
            <a:avLst>
              <a:gd name="adj" fmla="val 480026"/>
            </a:avLst>
          </a:prstGeom>
          <a:solidFill>
            <a:srgbClr val="0A081B"/>
          </a:solidFill>
          <a:ln w="22860">
            <a:solidFill>
              <a:srgbClr val="16FFBB"/>
            </a:solidFill>
            <a:prstDash val="solid"/>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31788" y="2799040"/>
            <a:ext cx="348377" cy="348377"/>
          </a:xfrm>
          <a:prstGeom prst="rect">
            <a:avLst/>
          </a:prstGeom>
        </p:spPr>
      </p:pic>
      <p:sp>
        <p:nvSpPr>
          <p:cNvPr id="6" name="Text 3"/>
          <p:cNvSpPr/>
          <p:nvPr/>
        </p:nvSpPr>
        <p:spPr>
          <a:xfrm>
            <a:off x="1045012" y="3553897"/>
            <a:ext cx="3002994"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Automate Data Ingestion</a:t>
            </a:r>
            <a:endParaRPr lang="en-US" sz="2000" dirty="0"/>
          </a:p>
        </p:txBody>
      </p:sp>
      <p:sp>
        <p:nvSpPr>
          <p:cNvPr id="7" name="Text 4"/>
          <p:cNvSpPr/>
          <p:nvPr/>
        </p:nvSpPr>
        <p:spPr>
          <a:xfrm>
            <a:off x="1045012" y="4015859"/>
            <a:ext cx="5921931"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Streamline the collection and processing of diverse datasets.</a:t>
            </a:r>
            <a:endParaRPr lang="en-US" sz="1800" dirty="0"/>
          </a:p>
        </p:txBody>
      </p:sp>
      <p:sp>
        <p:nvSpPr>
          <p:cNvPr id="8" name="Shape 5"/>
          <p:cNvSpPr/>
          <p:nvPr/>
        </p:nvSpPr>
        <p:spPr>
          <a:xfrm>
            <a:off x="7431286" y="2624971"/>
            <a:ext cx="6386274" cy="696754"/>
          </a:xfrm>
          <a:prstGeom prst="roundRect">
            <a:avLst>
              <a:gd name="adj" fmla="val 480026"/>
            </a:avLst>
          </a:prstGeom>
          <a:solidFill>
            <a:srgbClr val="0A081B"/>
          </a:solidFill>
          <a:ln w="22860">
            <a:solidFill>
              <a:srgbClr val="29DDDA"/>
            </a:solidFill>
            <a:prstDash val="solid"/>
          </a:ln>
        </p:spPr>
      </p:sp>
      <p:pic>
        <p:nvPicPr>
          <p:cNvPr id="9"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50235" y="2799040"/>
            <a:ext cx="348377" cy="348377"/>
          </a:xfrm>
          <a:prstGeom prst="rect">
            <a:avLst/>
          </a:prstGeom>
        </p:spPr>
      </p:pic>
      <p:sp>
        <p:nvSpPr>
          <p:cNvPr id="10" name="Text 6"/>
          <p:cNvSpPr/>
          <p:nvPr/>
        </p:nvSpPr>
        <p:spPr>
          <a:xfrm>
            <a:off x="7663458" y="3553897"/>
            <a:ext cx="2580680"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Centralize CO₂ Data</a:t>
            </a:r>
            <a:endParaRPr lang="en-US" sz="2000" dirty="0"/>
          </a:p>
        </p:txBody>
      </p:sp>
      <p:sp>
        <p:nvSpPr>
          <p:cNvPr id="11" name="Text 7"/>
          <p:cNvSpPr/>
          <p:nvPr/>
        </p:nvSpPr>
        <p:spPr>
          <a:xfrm>
            <a:off x="7663458" y="4015859"/>
            <a:ext cx="5921931"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Create a unified, accessible repository for all emission data.</a:t>
            </a:r>
            <a:endParaRPr lang="en-US" sz="1800" dirty="0"/>
          </a:p>
        </p:txBody>
      </p:sp>
      <p:sp>
        <p:nvSpPr>
          <p:cNvPr id="12" name="Shape 8"/>
          <p:cNvSpPr/>
          <p:nvPr/>
        </p:nvSpPr>
        <p:spPr>
          <a:xfrm>
            <a:off x="812840" y="5223391"/>
            <a:ext cx="6386274" cy="696754"/>
          </a:xfrm>
          <a:prstGeom prst="roundRect">
            <a:avLst>
              <a:gd name="adj" fmla="val 480026"/>
            </a:avLst>
          </a:prstGeom>
          <a:solidFill>
            <a:srgbClr val="0A081B"/>
          </a:solidFill>
          <a:ln w="22860">
            <a:solidFill>
              <a:srgbClr val="37A7E7"/>
            </a:solidFill>
            <a:prstDash val="solid"/>
          </a:ln>
        </p:spPr>
      </p:sp>
      <p:pic>
        <p:nvPicPr>
          <p:cNvPr id="13"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831788" y="5397460"/>
            <a:ext cx="348377" cy="348377"/>
          </a:xfrm>
          <a:prstGeom prst="rect">
            <a:avLst/>
          </a:prstGeom>
        </p:spPr>
      </p:pic>
      <p:sp>
        <p:nvSpPr>
          <p:cNvPr id="14" name="Text 9"/>
          <p:cNvSpPr/>
          <p:nvPr/>
        </p:nvSpPr>
        <p:spPr>
          <a:xfrm>
            <a:off x="1045012" y="6152317"/>
            <a:ext cx="3285053"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Enable Advanced Analytics</a:t>
            </a:r>
            <a:endParaRPr lang="en-US" sz="2000" dirty="0"/>
          </a:p>
        </p:txBody>
      </p:sp>
      <p:sp>
        <p:nvSpPr>
          <p:cNvPr id="15" name="Text 10"/>
          <p:cNvSpPr/>
          <p:nvPr/>
        </p:nvSpPr>
        <p:spPr>
          <a:xfrm>
            <a:off x="1045012" y="6614279"/>
            <a:ext cx="5921931"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Support sophisticated analysis for deeper environmental understanding.</a:t>
            </a:r>
            <a:endParaRPr lang="en-US" sz="1800" dirty="0"/>
          </a:p>
        </p:txBody>
      </p:sp>
      <p:sp>
        <p:nvSpPr>
          <p:cNvPr id="16" name="Shape 11"/>
          <p:cNvSpPr/>
          <p:nvPr/>
        </p:nvSpPr>
        <p:spPr>
          <a:xfrm>
            <a:off x="7431286" y="5223391"/>
            <a:ext cx="6386274" cy="696754"/>
          </a:xfrm>
          <a:prstGeom prst="roundRect">
            <a:avLst>
              <a:gd name="adj" fmla="val 480026"/>
            </a:avLst>
          </a:prstGeom>
          <a:solidFill>
            <a:srgbClr val="0A081B"/>
          </a:solidFill>
          <a:ln w="22860">
            <a:solidFill>
              <a:srgbClr val="091231"/>
            </a:solidFill>
            <a:prstDash val="solid"/>
          </a:ln>
        </p:spPr>
      </p:sp>
      <p:pic>
        <p:nvPicPr>
          <p:cNvPr id="17"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450235" y="5397460"/>
            <a:ext cx="348377" cy="348377"/>
          </a:xfrm>
          <a:prstGeom prst="rect">
            <a:avLst/>
          </a:prstGeom>
        </p:spPr>
      </p:pic>
      <p:sp>
        <p:nvSpPr>
          <p:cNvPr id="18" name="Text 12"/>
          <p:cNvSpPr/>
          <p:nvPr/>
        </p:nvSpPr>
        <p:spPr>
          <a:xfrm>
            <a:off x="7663458" y="6152317"/>
            <a:ext cx="3679150"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Ensure Scalability &amp; Reliability</a:t>
            </a:r>
            <a:endParaRPr lang="en-US" sz="2000" dirty="0"/>
          </a:p>
        </p:txBody>
      </p:sp>
      <p:sp>
        <p:nvSpPr>
          <p:cNvPr id="19" name="Text 13"/>
          <p:cNvSpPr/>
          <p:nvPr/>
        </p:nvSpPr>
        <p:spPr>
          <a:xfrm>
            <a:off x="7663458" y="6614279"/>
            <a:ext cx="5921931"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Design a system capable of handling growing data volumes and demands.</a:t>
            </a:r>
            <a:endParaRPr lang="en-US" sz="1800" dirty="0"/>
          </a:p>
        </p:txBody>
      </p:sp>
      <p:sp>
        <p:nvSpPr>
          <p:cNvPr id="20" name="Rectangle 19">
            <a:extLst>
              <a:ext uri="{FF2B5EF4-FFF2-40B4-BE49-F238E27FC236}">
                <a16:creationId xmlns:a16="http://schemas.microsoft.com/office/drawing/2014/main" id="{B1E915FF-F3BF-DD31-4531-9B9547B359E2}"/>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011198"/>
            <a:ext cx="9433679"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Data Foundation &amp; Dataset Overview</a:t>
            </a:r>
            <a:endParaRPr lang="en-US" sz="4300" dirty="0"/>
          </a:p>
        </p:txBody>
      </p:sp>
      <p:sp>
        <p:nvSpPr>
          <p:cNvPr id="3" name="Text 1"/>
          <p:cNvSpPr/>
          <p:nvPr/>
        </p:nvSpPr>
        <p:spPr>
          <a:xfrm>
            <a:off x="864037" y="2314099"/>
            <a:ext cx="3291840" cy="411480"/>
          </a:xfrm>
          <a:prstGeom prst="rect">
            <a:avLst/>
          </a:prstGeom>
          <a:noFill/>
          <a:ln/>
        </p:spPr>
        <p:txBody>
          <a:bodyPr wrap="none" lIns="0" tIns="0" rIns="0" bIns="0" rtlCol="0" anchor="t"/>
          <a:lstStyle/>
          <a:p>
            <a:pPr marL="0" indent="0" algn="l">
              <a:lnSpc>
                <a:spcPts val="3200"/>
              </a:lnSpc>
              <a:buNone/>
            </a:pPr>
            <a:r>
              <a:rPr lang="en-US" sz="2550" b="1" dirty="0">
                <a:solidFill>
                  <a:srgbClr val="F0FCFF"/>
                </a:solidFill>
                <a:latin typeface="Spline Sans Bold" pitchFamily="34" charset="0"/>
                <a:ea typeface="Spline Sans Bold" pitchFamily="34" charset="-122"/>
                <a:cs typeface="Spline Sans Bold" pitchFamily="34" charset="-120"/>
              </a:rPr>
              <a:t>Dataset Overview</a:t>
            </a:r>
            <a:endParaRPr lang="en-US" sz="2550" dirty="0"/>
          </a:p>
        </p:txBody>
      </p:sp>
      <p:sp>
        <p:nvSpPr>
          <p:cNvPr id="4" name="Text 2"/>
          <p:cNvSpPr/>
          <p:nvPr/>
        </p:nvSpPr>
        <p:spPr>
          <a:xfrm>
            <a:off x="864037" y="2972395"/>
            <a:ext cx="6150054"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Source:</a:t>
            </a:r>
            <a:r>
              <a:rPr lang="en-US" sz="1900" dirty="0">
                <a:solidFill>
                  <a:srgbClr val="E0E4E6"/>
                </a:solidFill>
                <a:latin typeface="Barlow" pitchFamily="34" charset="0"/>
                <a:ea typeface="Barlow" pitchFamily="34" charset="-122"/>
                <a:cs typeface="Barlow" pitchFamily="34" charset="-120"/>
              </a:rPr>
              <a:t> Simulated real-world environmental dataset</a:t>
            </a:r>
            <a:endParaRPr lang="en-US" sz="1900" dirty="0"/>
          </a:p>
        </p:txBody>
      </p:sp>
      <p:sp>
        <p:nvSpPr>
          <p:cNvPr id="5" name="Text 3"/>
          <p:cNvSpPr/>
          <p:nvPr/>
        </p:nvSpPr>
        <p:spPr>
          <a:xfrm>
            <a:off x="864037" y="3589615"/>
            <a:ext cx="6150054"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Records:</a:t>
            </a:r>
            <a:r>
              <a:rPr lang="en-US" sz="1900" dirty="0">
                <a:solidFill>
                  <a:srgbClr val="E0E4E6"/>
                </a:solidFill>
                <a:latin typeface="Barlow" pitchFamily="34" charset="0"/>
                <a:ea typeface="Barlow" pitchFamily="34" charset="-122"/>
                <a:cs typeface="Barlow" pitchFamily="34" charset="-120"/>
              </a:rPr>
              <a:t> ~20,000</a:t>
            </a:r>
            <a:endParaRPr lang="en-US" sz="1900" dirty="0"/>
          </a:p>
        </p:txBody>
      </p:sp>
      <p:sp>
        <p:nvSpPr>
          <p:cNvPr id="6" name="Text 4"/>
          <p:cNvSpPr/>
          <p:nvPr/>
        </p:nvSpPr>
        <p:spPr>
          <a:xfrm>
            <a:off x="864037" y="4206835"/>
            <a:ext cx="6150054"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Granularity:</a:t>
            </a:r>
            <a:r>
              <a:rPr lang="en-US" sz="1900" dirty="0">
                <a:solidFill>
                  <a:srgbClr val="E0E4E6"/>
                </a:solidFill>
                <a:latin typeface="Barlow" pitchFamily="34" charset="0"/>
                <a:ea typeface="Barlow" pitchFamily="34" charset="-122"/>
                <a:cs typeface="Barlow" pitchFamily="34" charset="-120"/>
              </a:rPr>
              <a:t> Country × Year × Sector</a:t>
            </a:r>
            <a:endParaRPr lang="en-US" sz="1900" dirty="0"/>
          </a:p>
        </p:txBody>
      </p:sp>
      <p:sp>
        <p:nvSpPr>
          <p:cNvPr id="7" name="Text 5"/>
          <p:cNvSpPr/>
          <p:nvPr/>
        </p:nvSpPr>
        <p:spPr>
          <a:xfrm>
            <a:off x="7623929" y="2314099"/>
            <a:ext cx="3291840" cy="411480"/>
          </a:xfrm>
          <a:prstGeom prst="rect">
            <a:avLst/>
          </a:prstGeom>
          <a:noFill/>
          <a:ln/>
        </p:spPr>
        <p:txBody>
          <a:bodyPr wrap="none" lIns="0" tIns="0" rIns="0" bIns="0" rtlCol="0" anchor="t"/>
          <a:lstStyle/>
          <a:p>
            <a:pPr marL="0" indent="0" algn="l">
              <a:lnSpc>
                <a:spcPts val="3200"/>
              </a:lnSpc>
              <a:buNone/>
            </a:pPr>
            <a:r>
              <a:rPr lang="en-US" sz="2550" b="1" dirty="0">
                <a:solidFill>
                  <a:srgbClr val="F0FCFF"/>
                </a:solidFill>
                <a:latin typeface="Spline Sans Bold" pitchFamily="34" charset="0"/>
                <a:ea typeface="Spline Sans Bold" pitchFamily="34" charset="-122"/>
                <a:cs typeface="Spline Sans Bold" pitchFamily="34" charset="-120"/>
              </a:rPr>
              <a:t>Key Columns</a:t>
            </a:r>
            <a:endParaRPr lang="en-US" sz="2550" dirty="0"/>
          </a:p>
        </p:txBody>
      </p:sp>
      <p:sp>
        <p:nvSpPr>
          <p:cNvPr id="8" name="Text 6"/>
          <p:cNvSpPr/>
          <p:nvPr/>
        </p:nvSpPr>
        <p:spPr>
          <a:xfrm>
            <a:off x="7623929" y="2972395"/>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country</a:t>
            </a:r>
            <a:endParaRPr lang="en-US" sz="1900" dirty="0"/>
          </a:p>
        </p:txBody>
      </p:sp>
      <p:sp>
        <p:nvSpPr>
          <p:cNvPr id="9" name="Text 7"/>
          <p:cNvSpPr/>
          <p:nvPr/>
        </p:nvSpPr>
        <p:spPr>
          <a:xfrm>
            <a:off x="7623929" y="3453765"/>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region</a:t>
            </a:r>
            <a:endParaRPr lang="en-US" sz="1900" dirty="0"/>
          </a:p>
        </p:txBody>
      </p:sp>
      <p:sp>
        <p:nvSpPr>
          <p:cNvPr id="10" name="Text 8"/>
          <p:cNvSpPr/>
          <p:nvPr/>
        </p:nvSpPr>
        <p:spPr>
          <a:xfrm>
            <a:off x="7623929" y="3935135"/>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year</a:t>
            </a:r>
            <a:endParaRPr lang="en-US" sz="1900" dirty="0"/>
          </a:p>
        </p:txBody>
      </p:sp>
      <p:sp>
        <p:nvSpPr>
          <p:cNvPr id="11" name="Text 9"/>
          <p:cNvSpPr/>
          <p:nvPr/>
        </p:nvSpPr>
        <p:spPr>
          <a:xfrm>
            <a:off x="7623929" y="4416504"/>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sector</a:t>
            </a:r>
            <a:endParaRPr lang="en-US" sz="1900" dirty="0"/>
          </a:p>
        </p:txBody>
      </p:sp>
      <p:sp>
        <p:nvSpPr>
          <p:cNvPr id="12" name="Text 10"/>
          <p:cNvSpPr/>
          <p:nvPr/>
        </p:nvSpPr>
        <p:spPr>
          <a:xfrm>
            <a:off x="7623929" y="4897874"/>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population</a:t>
            </a:r>
            <a:endParaRPr lang="en-US" sz="1900" dirty="0"/>
          </a:p>
        </p:txBody>
      </p:sp>
      <p:sp>
        <p:nvSpPr>
          <p:cNvPr id="13" name="Text 11"/>
          <p:cNvSpPr/>
          <p:nvPr/>
        </p:nvSpPr>
        <p:spPr>
          <a:xfrm>
            <a:off x="7623929" y="5379244"/>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gdp_billion_usd</a:t>
            </a:r>
            <a:endParaRPr lang="en-US" sz="1900" dirty="0"/>
          </a:p>
        </p:txBody>
      </p:sp>
      <p:sp>
        <p:nvSpPr>
          <p:cNvPr id="14" name="Text 12"/>
          <p:cNvSpPr/>
          <p:nvPr/>
        </p:nvSpPr>
        <p:spPr>
          <a:xfrm>
            <a:off x="7623929" y="5860613"/>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co2_emissions (Million Metric Tons)</a:t>
            </a:r>
            <a:endParaRPr lang="en-US" sz="1900" dirty="0"/>
          </a:p>
        </p:txBody>
      </p:sp>
      <p:sp>
        <p:nvSpPr>
          <p:cNvPr id="15" name="Text 13"/>
          <p:cNvSpPr/>
          <p:nvPr/>
        </p:nvSpPr>
        <p:spPr>
          <a:xfrm>
            <a:off x="7623929" y="6341983"/>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scenario (Baseline, High Growth, Policy Reduction, Renewable Transition)</a:t>
            </a:r>
            <a:endParaRPr lang="en-US" sz="1900" dirty="0"/>
          </a:p>
        </p:txBody>
      </p:sp>
      <p:sp>
        <p:nvSpPr>
          <p:cNvPr id="16" name="Rectangle 15">
            <a:extLst>
              <a:ext uri="{FF2B5EF4-FFF2-40B4-BE49-F238E27FC236}">
                <a16:creationId xmlns:a16="http://schemas.microsoft.com/office/drawing/2014/main" id="{E0545615-674B-65E3-E805-EDCDEEA1B38A}"/>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903089"/>
            <a:ext cx="5680948" cy="548521"/>
          </a:xfrm>
          <a:prstGeom prst="rect">
            <a:avLst/>
          </a:prstGeom>
          <a:noFill/>
          <a:ln/>
        </p:spPr>
        <p:txBody>
          <a:bodyPr wrap="none" lIns="0" tIns="0" rIns="0" bIns="0" rtlCol="0" anchor="t"/>
          <a:lstStyle/>
          <a:p>
            <a:pPr marL="0" indent="0" algn="l">
              <a:lnSpc>
                <a:spcPts val="4300"/>
              </a:lnSpc>
              <a:buNone/>
            </a:pPr>
            <a:r>
              <a:rPr lang="en-US" sz="3450" b="1" dirty="0">
                <a:solidFill>
                  <a:srgbClr val="F0FCFF"/>
                </a:solidFill>
                <a:latin typeface="Spline Sans Bold" pitchFamily="34" charset="0"/>
                <a:ea typeface="Spline Sans Bold" pitchFamily="34" charset="-122"/>
                <a:cs typeface="Spline Sans Bold" pitchFamily="34" charset="-120"/>
              </a:rPr>
              <a:t>Comprehensive Data Scope</a:t>
            </a:r>
            <a:endParaRPr lang="en-US" sz="3450" dirty="0"/>
          </a:p>
        </p:txBody>
      </p:sp>
      <p:sp>
        <p:nvSpPr>
          <p:cNvPr id="3" name="Text 1"/>
          <p:cNvSpPr/>
          <p:nvPr/>
        </p:nvSpPr>
        <p:spPr>
          <a:xfrm>
            <a:off x="864037" y="1945362"/>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Our system integrates a wide array of parameters to offer a holistic view of global CO₂ emissions and their environmental drivers.</a:t>
            </a:r>
            <a:endParaRPr lang="en-US" sz="1900" dirty="0"/>
          </a:p>
        </p:txBody>
      </p:sp>
      <p:sp>
        <p:nvSpPr>
          <p:cNvPr id="4" name="Shape 2"/>
          <p:cNvSpPr/>
          <p:nvPr/>
        </p:nvSpPr>
        <p:spPr>
          <a:xfrm>
            <a:off x="864037" y="3013115"/>
            <a:ext cx="4136231" cy="2230755"/>
          </a:xfrm>
          <a:prstGeom prst="roundRect">
            <a:avLst>
              <a:gd name="adj" fmla="val 16601"/>
            </a:avLst>
          </a:prstGeom>
          <a:solidFill>
            <a:srgbClr val="0A081B"/>
          </a:solidFill>
          <a:ln w="30480">
            <a:solidFill>
              <a:srgbClr val="16FFBB"/>
            </a:solidFill>
            <a:prstDash val="solid"/>
          </a:ln>
        </p:spPr>
      </p:sp>
      <p:sp>
        <p:nvSpPr>
          <p:cNvPr id="5" name="Text 3"/>
          <p:cNvSpPr/>
          <p:nvPr/>
        </p:nvSpPr>
        <p:spPr>
          <a:xfrm>
            <a:off x="1141333" y="3290411"/>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Geographic</a:t>
            </a:r>
            <a:endParaRPr lang="en-US" sz="2150" dirty="0"/>
          </a:p>
        </p:txBody>
      </p:sp>
      <p:sp>
        <p:nvSpPr>
          <p:cNvPr id="6" name="Text 4"/>
          <p:cNvSpPr/>
          <p:nvPr/>
        </p:nvSpPr>
        <p:spPr>
          <a:xfrm>
            <a:off x="1141333" y="3781425"/>
            <a:ext cx="3581638"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Global coverage, focusing on key emitting countries.</a:t>
            </a:r>
            <a:endParaRPr lang="en-US" sz="1900" dirty="0"/>
          </a:p>
        </p:txBody>
      </p:sp>
      <p:sp>
        <p:nvSpPr>
          <p:cNvPr id="7" name="Shape 5"/>
          <p:cNvSpPr/>
          <p:nvPr/>
        </p:nvSpPr>
        <p:spPr>
          <a:xfrm>
            <a:off x="5247084" y="3013115"/>
            <a:ext cx="4136231" cy="2230755"/>
          </a:xfrm>
          <a:prstGeom prst="roundRect">
            <a:avLst>
              <a:gd name="adj" fmla="val 16601"/>
            </a:avLst>
          </a:prstGeom>
          <a:solidFill>
            <a:srgbClr val="0A081B"/>
          </a:solidFill>
          <a:ln w="30480">
            <a:solidFill>
              <a:srgbClr val="29DDDA"/>
            </a:solidFill>
            <a:prstDash val="solid"/>
          </a:ln>
        </p:spPr>
      </p:sp>
      <p:sp>
        <p:nvSpPr>
          <p:cNvPr id="8" name="Text 6"/>
          <p:cNvSpPr/>
          <p:nvPr/>
        </p:nvSpPr>
        <p:spPr>
          <a:xfrm>
            <a:off x="5524381" y="3290411"/>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Temporal</a:t>
            </a:r>
            <a:endParaRPr lang="en-US" sz="2150" dirty="0"/>
          </a:p>
        </p:txBody>
      </p:sp>
      <p:sp>
        <p:nvSpPr>
          <p:cNvPr id="9" name="Text 7"/>
          <p:cNvSpPr/>
          <p:nvPr/>
        </p:nvSpPr>
        <p:spPr>
          <a:xfrm>
            <a:off x="5524381" y="3781425"/>
            <a:ext cx="3581638"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Historical data spanning multiple decades to current year.</a:t>
            </a:r>
            <a:endParaRPr lang="en-US" sz="1900" dirty="0"/>
          </a:p>
        </p:txBody>
      </p:sp>
      <p:sp>
        <p:nvSpPr>
          <p:cNvPr id="10" name="Shape 8"/>
          <p:cNvSpPr/>
          <p:nvPr/>
        </p:nvSpPr>
        <p:spPr>
          <a:xfrm>
            <a:off x="9630132" y="3013115"/>
            <a:ext cx="4136231" cy="2230755"/>
          </a:xfrm>
          <a:prstGeom prst="roundRect">
            <a:avLst>
              <a:gd name="adj" fmla="val 16601"/>
            </a:avLst>
          </a:prstGeom>
          <a:solidFill>
            <a:srgbClr val="0A081B"/>
          </a:solidFill>
          <a:ln w="30480">
            <a:solidFill>
              <a:srgbClr val="37A7E7"/>
            </a:solidFill>
            <a:prstDash val="solid"/>
          </a:ln>
        </p:spPr>
      </p:sp>
      <p:sp>
        <p:nvSpPr>
          <p:cNvPr id="11" name="Text 9"/>
          <p:cNvSpPr/>
          <p:nvPr/>
        </p:nvSpPr>
        <p:spPr>
          <a:xfrm>
            <a:off x="9907429" y="3290411"/>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Sectoral</a:t>
            </a:r>
            <a:endParaRPr lang="en-US" sz="2150" dirty="0"/>
          </a:p>
        </p:txBody>
      </p:sp>
      <p:sp>
        <p:nvSpPr>
          <p:cNvPr id="12" name="Text 10"/>
          <p:cNvSpPr/>
          <p:nvPr/>
        </p:nvSpPr>
        <p:spPr>
          <a:xfrm>
            <a:off x="9907429" y="3781425"/>
            <a:ext cx="3581638"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Detailed breakdown by industry, energy, transport, and agriculture.</a:t>
            </a:r>
            <a:endParaRPr lang="en-US" sz="1900" dirty="0"/>
          </a:p>
        </p:txBody>
      </p:sp>
      <p:sp>
        <p:nvSpPr>
          <p:cNvPr id="13" name="Shape 11"/>
          <p:cNvSpPr/>
          <p:nvPr/>
        </p:nvSpPr>
        <p:spPr>
          <a:xfrm>
            <a:off x="864037" y="5490686"/>
            <a:ext cx="6327696" cy="1835706"/>
          </a:xfrm>
          <a:prstGeom prst="roundRect">
            <a:avLst>
              <a:gd name="adj" fmla="val 20174"/>
            </a:avLst>
          </a:prstGeom>
          <a:solidFill>
            <a:srgbClr val="0A081B"/>
          </a:solidFill>
          <a:ln w="30480">
            <a:solidFill>
              <a:srgbClr val="091231"/>
            </a:solidFill>
            <a:prstDash val="solid"/>
          </a:ln>
        </p:spPr>
      </p:sp>
      <p:sp>
        <p:nvSpPr>
          <p:cNvPr id="14" name="Text 12"/>
          <p:cNvSpPr/>
          <p:nvPr/>
        </p:nvSpPr>
        <p:spPr>
          <a:xfrm>
            <a:off x="1141333" y="576798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Socio-Economic</a:t>
            </a:r>
            <a:endParaRPr lang="en-US" sz="2150" dirty="0"/>
          </a:p>
        </p:txBody>
      </p:sp>
      <p:sp>
        <p:nvSpPr>
          <p:cNvPr id="15" name="Text 13"/>
          <p:cNvSpPr/>
          <p:nvPr/>
        </p:nvSpPr>
        <p:spPr>
          <a:xfrm>
            <a:off x="1141333" y="6258997"/>
            <a:ext cx="5773103"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Correlation with population, GDP, and economic indicators.</a:t>
            </a:r>
            <a:endParaRPr lang="en-US" sz="1900" dirty="0"/>
          </a:p>
        </p:txBody>
      </p:sp>
      <p:sp>
        <p:nvSpPr>
          <p:cNvPr id="16" name="Shape 14"/>
          <p:cNvSpPr/>
          <p:nvPr/>
        </p:nvSpPr>
        <p:spPr>
          <a:xfrm>
            <a:off x="7438549" y="5490686"/>
            <a:ext cx="6327815" cy="1835706"/>
          </a:xfrm>
          <a:prstGeom prst="roundRect">
            <a:avLst>
              <a:gd name="adj" fmla="val 20174"/>
            </a:avLst>
          </a:prstGeom>
          <a:solidFill>
            <a:srgbClr val="0A081B"/>
          </a:solidFill>
          <a:ln w="30480">
            <a:solidFill>
              <a:srgbClr val="16FFBB"/>
            </a:solidFill>
            <a:prstDash val="solid"/>
          </a:ln>
        </p:spPr>
      </p:sp>
      <p:sp>
        <p:nvSpPr>
          <p:cNvPr id="17" name="Text 15"/>
          <p:cNvSpPr/>
          <p:nvPr/>
        </p:nvSpPr>
        <p:spPr>
          <a:xfrm>
            <a:off x="7715845" y="576798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Scenario Analysis</a:t>
            </a:r>
            <a:endParaRPr lang="en-US" sz="2150" dirty="0"/>
          </a:p>
        </p:txBody>
      </p:sp>
      <p:sp>
        <p:nvSpPr>
          <p:cNvPr id="18" name="Text 16"/>
          <p:cNvSpPr/>
          <p:nvPr/>
        </p:nvSpPr>
        <p:spPr>
          <a:xfrm>
            <a:off x="7715845" y="6258997"/>
            <a:ext cx="577322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Integration of future emission projections and policy impacts.</a:t>
            </a:r>
            <a:endParaRPr lang="en-US" sz="1900" dirty="0"/>
          </a:p>
        </p:txBody>
      </p:sp>
      <p:sp>
        <p:nvSpPr>
          <p:cNvPr id="19" name="Rectangle 18">
            <a:extLst>
              <a:ext uri="{FF2B5EF4-FFF2-40B4-BE49-F238E27FC236}">
                <a16:creationId xmlns:a16="http://schemas.microsoft.com/office/drawing/2014/main" id="{C396BF89-320C-2B2D-5067-D258FDEF8BCA}"/>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406170"/>
          </a:xfrm>
          <a:prstGeom prst="rect">
            <a:avLst/>
          </a:prstGeom>
        </p:spPr>
      </p:pic>
      <p:pic>
        <p:nvPicPr>
          <p:cNvPr id="3" name="Image 1" descr="preencoded.png"/>
          <p:cNvPicPr>
            <a:picLocks noChangeAspect="1"/>
          </p:cNvPicPr>
          <p:nvPr/>
        </p:nvPicPr>
        <p:blipFill>
          <a:blip r:embed="rId4"/>
          <a:stretch>
            <a:fillRect/>
          </a:stretch>
        </p:blipFill>
        <p:spPr>
          <a:xfrm>
            <a:off x="9406295" y="2807494"/>
            <a:ext cx="4961811" cy="2791063"/>
          </a:xfrm>
          <a:prstGeom prst="rect">
            <a:avLst/>
          </a:prstGeom>
        </p:spPr>
      </p:pic>
      <p:sp>
        <p:nvSpPr>
          <p:cNvPr id="4" name="Text 0"/>
          <p:cNvSpPr/>
          <p:nvPr/>
        </p:nvSpPr>
        <p:spPr>
          <a:xfrm>
            <a:off x="734020" y="576739"/>
            <a:ext cx="5656898" cy="466130"/>
          </a:xfrm>
          <a:prstGeom prst="rect">
            <a:avLst/>
          </a:prstGeom>
          <a:noFill/>
          <a:ln/>
        </p:spPr>
        <p:txBody>
          <a:bodyPr wrap="none" lIns="0" tIns="0" rIns="0" bIns="0" rtlCol="0" anchor="t"/>
          <a:lstStyle/>
          <a:p>
            <a:pPr marL="0" indent="0" algn="l">
              <a:lnSpc>
                <a:spcPts val="3650"/>
              </a:lnSpc>
              <a:buNone/>
            </a:pPr>
            <a:r>
              <a:rPr lang="en-US" sz="2900" b="1" dirty="0">
                <a:solidFill>
                  <a:srgbClr val="F0FCFF"/>
                </a:solidFill>
                <a:latin typeface="Spline Sans Bold" pitchFamily="34" charset="0"/>
                <a:ea typeface="Spline Sans Bold" pitchFamily="34" charset="-122"/>
                <a:cs typeface="Spline Sans Bold" pitchFamily="34" charset="-120"/>
              </a:rPr>
              <a:t>End-to-End System Architecture</a:t>
            </a:r>
            <a:endParaRPr lang="en-US" sz="2900" dirty="0"/>
          </a:p>
        </p:txBody>
      </p:sp>
      <p:sp>
        <p:nvSpPr>
          <p:cNvPr id="5" name="Text 1"/>
          <p:cNvSpPr/>
          <p:nvPr/>
        </p:nvSpPr>
        <p:spPr>
          <a:xfrm>
            <a:off x="734020" y="1357432"/>
            <a:ext cx="7675959" cy="671274"/>
          </a:xfrm>
          <a:prstGeom prst="rect">
            <a:avLst/>
          </a:prstGeom>
          <a:noFill/>
          <a:ln/>
        </p:spPr>
        <p:txBody>
          <a:bodyPr wrap="square" lIns="0" tIns="0" rIns="0" bIns="0" rtlCol="0" anchor="t"/>
          <a:lstStyle/>
          <a:p>
            <a:pPr marL="0" indent="0" algn="l">
              <a:lnSpc>
                <a:spcPts val="2600"/>
              </a:lnSpc>
              <a:buNone/>
            </a:pPr>
            <a:r>
              <a:rPr lang="en-US" sz="1650" dirty="0">
                <a:solidFill>
                  <a:srgbClr val="E0E4E6"/>
                </a:solidFill>
                <a:latin typeface="Barlow" pitchFamily="34" charset="0"/>
                <a:ea typeface="Barlow" pitchFamily="34" charset="-122"/>
                <a:cs typeface="Barlow" pitchFamily="34" charset="-120"/>
              </a:rPr>
              <a:t>A seamless flow from raw data ingestion to insightful visualizations, ensuring data integrity and timely delivery of intelligence.</a:t>
            </a:r>
            <a:endParaRPr lang="en-US" sz="1650" dirty="0"/>
          </a:p>
        </p:txBody>
      </p:sp>
      <p:pic>
        <p:nvPicPr>
          <p:cNvPr id="6" name="Image 2" descr="preencoded.png"/>
          <p:cNvPicPr>
            <a:picLocks noChangeAspect="1"/>
          </p:cNvPicPr>
          <p:nvPr/>
        </p:nvPicPr>
        <p:blipFill>
          <a:blip r:embed="rId5"/>
          <a:stretch>
            <a:fillRect/>
          </a:stretch>
        </p:blipFill>
        <p:spPr>
          <a:xfrm>
            <a:off x="965597" y="2264569"/>
            <a:ext cx="7212687" cy="5564862"/>
          </a:xfrm>
          <a:prstGeom prst="rect">
            <a:avLst/>
          </a:prstGeom>
        </p:spPr>
      </p:pic>
      <p:sp>
        <p:nvSpPr>
          <p:cNvPr id="7" name="Text 2"/>
          <p:cNvSpPr/>
          <p:nvPr/>
        </p:nvSpPr>
        <p:spPr>
          <a:xfrm>
            <a:off x="3933752" y="4766392"/>
            <a:ext cx="1257943" cy="511359"/>
          </a:xfrm>
          <a:prstGeom prst="rect">
            <a:avLst/>
          </a:prstGeom>
          <a:noFill/>
          <a:ln/>
        </p:spPr>
        <p:txBody>
          <a:bodyPr wrap="square" lIns="0" tIns="0" rIns="0" bIns="0" rtlCol="0" anchor="t"/>
          <a:lstStyle/>
          <a:p>
            <a:pPr marL="0" indent="0" algn="ctr">
              <a:lnSpc>
                <a:spcPts val="1500"/>
              </a:lnSpc>
              <a:buNone/>
            </a:pPr>
            <a:r>
              <a:rPr lang="en-US" sz="1200" b="1" dirty="0">
                <a:solidFill>
                  <a:srgbClr val="000000"/>
                </a:solidFill>
                <a:latin typeface="Spline Sans Bold" pitchFamily="34" charset="0"/>
                <a:ea typeface="Spline Sans Bold" pitchFamily="34" charset="-122"/>
                <a:cs typeface="Spline Sans Bold" pitchFamily="34" charset="-120"/>
              </a:rPr>
              <a:t>End-to-End Data Flow</a:t>
            </a:r>
            <a:endParaRPr lang="en-US" sz="1200" dirty="0"/>
          </a:p>
        </p:txBody>
      </p:sp>
      <p:sp>
        <p:nvSpPr>
          <p:cNvPr id="8" name="Text 3"/>
          <p:cNvSpPr/>
          <p:nvPr/>
        </p:nvSpPr>
        <p:spPr>
          <a:xfrm>
            <a:off x="5171241" y="6341218"/>
            <a:ext cx="1871415" cy="511359"/>
          </a:xfrm>
          <a:prstGeom prst="rect">
            <a:avLst/>
          </a:prstGeom>
          <a:noFill/>
          <a:ln/>
        </p:spPr>
        <p:txBody>
          <a:bodyPr wrap="square" lIns="0" tIns="0" rIns="0" bIns="0" rtlCol="0" anchor="t"/>
          <a:lstStyle/>
          <a:p>
            <a:pPr marL="0" indent="0" algn="ctr">
              <a:lnSpc>
                <a:spcPts val="1500"/>
              </a:lnSpc>
              <a:buNone/>
            </a:pPr>
            <a:r>
              <a:rPr lang="en-US" sz="1200" b="1" dirty="0">
                <a:solidFill>
                  <a:srgbClr val="E0E4E6"/>
                </a:solidFill>
                <a:latin typeface="Spline Sans Bold" pitchFamily="34" charset="0"/>
                <a:ea typeface="Spline Sans Bold" pitchFamily="34" charset="-122"/>
                <a:cs typeface="Spline Sans Bold" pitchFamily="34" charset="-120"/>
              </a:rPr>
              <a:t>ETL / Data Processing</a:t>
            </a:r>
            <a:endParaRPr lang="en-US" sz="1200" dirty="0"/>
          </a:p>
        </p:txBody>
      </p:sp>
      <p:sp>
        <p:nvSpPr>
          <p:cNvPr id="9" name="Text 4"/>
          <p:cNvSpPr/>
          <p:nvPr/>
        </p:nvSpPr>
        <p:spPr>
          <a:xfrm>
            <a:off x="5171241" y="6934395"/>
            <a:ext cx="1871415" cy="460223"/>
          </a:xfrm>
          <a:prstGeom prst="rect">
            <a:avLst/>
          </a:prstGeom>
          <a:noFill/>
          <a:ln/>
        </p:spPr>
        <p:txBody>
          <a:bodyPr wrap="square" lIns="0" tIns="0" rIns="0" bIns="0" rtlCol="0" anchor="t"/>
          <a:lstStyle/>
          <a:p>
            <a:pPr marL="0" indent="0" algn="ctr">
              <a:lnSpc>
                <a:spcPts val="1350"/>
              </a:lnSpc>
              <a:buNone/>
            </a:pPr>
            <a:r>
              <a:rPr lang="en-US" sz="1050" dirty="0">
                <a:solidFill>
                  <a:srgbClr val="E0E4E6"/>
                </a:solidFill>
                <a:latin typeface="Barlow" pitchFamily="34" charset="0"/>
                <a:ea typeface="Barlow" pitchFamily="34" charset="-122"/>
                <a:cs typeface="Barlow" pitchFamily="34" charset="-120"/>
              </a:rPr>
              <a:t>Cleanse, transform, enrich</a:t>
            </a:r>
            <a:endParaRPr lang="en-US" sz="1050" dirty="0"/>
          </a:p>
        </p:txBody>
      </p:sp>
      <p:sp>
        <p:nvSpPr>
          <p:cNvPr id="10" name="Text 5"/>
          <p:cNvSpPr/>
          <p:nvPr/>
        </p:nvSpPr>
        <p:spPr>
          <a:xfrm>
            <a:off x="1264456" y="4500325"/>
            <a:ext cx="1912324" cy="511359"/>
          </a:xfrm>
          <a:prstGeom prst="rect">
            <a:avLst/>
          </a:prstGeom>
          <a:noFill/>
          <a:ln/>
        </p:spPr>
        <p:txBody>
          <a:bodyPr wrap="square" lIns="0" tIns="0" rIns="0" bIns="0" rtlCol="0" anchor="t"/>
          <a:lstStyle/>
          <a:p>
            <a:pPr marL="0" indent="0" algn="ctr">
              <a:lnSpc>
                <a:spcPts val="1500"/>
              </a:lnSpc>
              <a:buNone/>
            </a:pPr>
            <a:r>
              <a:rPr lang="en-US" sz="1200" b="1" dirty="0">
                <a:solidFill>
                  <a:srgbClr val="E0E4E6"/>
                </a:solidFill>
                <a:latin typeface="Spline Sans Bold" pitchFamily="34" charset="0"/>
                <a:ea typeface="Spline Sans Bold" pitchFamily="34" charset="-122"/>
                <a:cs typeface="Spline Sans Bold" pitchFamily="34" charset="-120"/>
              </a:rPr>
              <a:t>Analytics &amp; Dashboards</a:t>
            </a:r>
            <a:endParaRPr lang="en-US" sz="1200" dirty="0"/>
          </a:p>
        </p:txBody>
      </p:sp>
      <p:sp>
        <p:nvSpPr>
          <p:cNvPr id="11" name="Text 6"/>
          <p:cNvSpPr/>
          <p:nvPr/>
        </p:nvSpPr>
        <p:spPr>
          <a:xfrm>
            <a:off x="1264456" y="5093502"/>
            <a:ext cx="1912324" cy="460224"/>
          </a:xfrm>
          <a:prstGeom prst="rect">
            <a:avLst/>
          </a:prstGeom>
          <a:noFill/>
          <a:ln/>
        </p:spPr>
        <p:txBody>
          <a:bodyPr wrap="square" lIns="0" tIns="0" rIns="0" bIns="0" rtlCol="0" anchor="t"/>
          <a:lstStyle/>
          <a:p>
            <a:pPr marL="0" indent="0" algn="ctr">
              <a:lnSpc>
                <a:spcPts val="1350"/>
              </a:lnSpc>
              <a:buNone/>
            </a:pPr>
            <a:r>
              <a:rPr lang="en-US" sz="1050" dirty="0">
                <a:solidFill>
                  <a:srgbClr val="E0E4E6"/>
                </a:solidFill>
                <a:latin typeface="Barlow" pitchFamily="34" charset="0"/>
                <a:ea typeface="Barlow" pitchFamily="34" charset="-122"/>
                <a:cs typeface="Barlow" pitchFamily="34" charset="-120"/>
              </a:rPr>
              <a:t>Reports and visual insights</a:t>
            </a:r>
            <a:endParaRPr lang="en-US" sz="1050" dirty="0"/>
          </a:p>
        </p:txBody>
      </p:sp>
      <p:sp>
        <p:nvSpPr>
          <p:cNvPr id="12" name="Text 7"/>
          <p:cNvSpPr/>
          <p:nvPr/>
        </p:nvSpPr>
        <p:spPr>
          <a:xfrm>
            <a:off x="2051949" y="6469058"/>
            <a:ext cx="1871415" cy="255679"/>
          </a:xfrm>
          <a:prstGeom prst="rect">
            <a:avLst/>
          </a:prstGeom>
          <a:noFill/>
          <a:ln/>
        </p:spPr>
        <p:txBody>
          <a:bodyPr wrap="none" lIns="0" tIns="0" rIns="0" bIns="0" rtlCol="0" anchor="t"/>
          <a:lstStyle/>
          <a:p>
            <a:pPr marL="0" indent="0" algn="ctr">
              <a:lnSpc>
                <a:spcPts val="1500"/>
              </a:lnSpc>
              <a:buNone/>
            </a:pPr>
            <a:r>
              <a:rPr lang="en-US" sz="1200" b="1" dirty="0">
                <a:solidFill>
                  <a:srgbClr val="E0E4E6"/>
                </a:solidFill>
                <a:latin typeface="Spline Sans Bold" pitchFamily="34" charset="0"/>
                <a:ea typeface="Spline Sans Bold" pitchFamily="34" charset="-122"/>
                <a:cs typeface="Spline Sans Bold" pitchFamily="34" charset="-120"/>
              </a:rPr>
              <a:t>Data Warehouse</a:t>
            </a:r>
            <a:endParaRPr lang="en-US" sz="1200" dirty="0"/>
          </a:p>
        </p:txBody>
      </p:sp>
      <p:sp>
        <p:nvSpPr>
          <p:cNvPr id="13" name="Text 8"/>
          <p:cNvSpPr/>
          <p:nvPr/>
        </p:nvSpPr>
        <p:spPr>
          <a:xfrm>
            <a:off x="2051949" y="6806555"/>
            <a:ext cx="1871415" cy="460223"/>
          </a:xfrm>
          <a:prstGeom prst="rect">
            <a:avLst/>
          </a:prstGeom>
          <a:noFill/>
          <a:ln/>
        </p:spPr>
        <p:txBody>
          <a:bodyPr wrap="square" lIns="0" tIns="0" rIns="0" bIns="0" rtlCol="0" anchor="t"/>
          <a:lstStyle/>
          <a:p>
            <a:pPr marL="0" indent="0" algn="ctr">
              <a:lnSpc>
                <a:spcPts val="1350"/>
              </a:lnSpc>
              <a:buNone/>
            </a:pPr>
            <a:r>
              <a:rPr lang="en-US" sz="1050" dirty="0">
                <a:solidFill>
                  <a:srgbClr val="E0E4E6"/>
                </a:solidFill>
                <a:latin typeface="Barlow" pitchFamily="34" charset="0"/>
                <a:ea typeface="Barlow" pitchFamily="34" charset="-122"/>
                <a:cs typeface="Barlow" pitchFamily="34" charset="-120"/>
              </a:rPr>
              <a:t>Modeled, query-ready data</a:t>
            </a:r>
            <a:endParaRPr lang="en-US" sz="1050" dirty="0"/>
          </a:p>
        </p:txBody>
      </p:sp>
      <p:sp>
        <p:nvSpPr>
          <p:cNvPr id="14" name="Text 9"/>
          <p:cNvSpPr/>
          <p:nvPr/>
        </p:nvSpPr>
        <p:spPr>
          <a:xfrm>
            <a:off x="5948507" y="4617938"/>
            <a:ext cx="1912323" cy="255679"/>
          </a:xfrm>
          <a:prstGeom prst="rect">
            <a:avLst/>
          </a:prstGeom>
          <a:noFill/>
          <a:ln/>
        </p:spPr>
        <p:txBody>
          <a:bodyPr wrap="none" lIns="0" tIns="0" rIns="0" bIns="0" rtlCol="0" anchor="t"/>
          <a:lstStyle/>
          <a:p>
            <a:pPr marL="0" indent="0" algn="ctr">
              <a:lnSpc>
                <a:spcPts val="1500"/>
              </a:lnSpc>
              <a:buNone/>
            </a:pPr>
            <a:r>
              <a:rPr lang="en-US" sz="1200" b="1" dirty="0">
                <a:solidFill>
                  <a:srgbClr val="E0E4E6"/>
                </a:solidFill>
                <a:latin typeface="Spline Sans Bold" pitchFamily="34" charset="0"/>
                <a:ea typeface="Spline Sans Bold" pitchFamily="34" charset="-122"/>
                <a:cs typeface="Spline Sans Bold" pitchFamily="34" charset="-120"/>
              </a:rPr>
              <a:t>Data Lake</a:t>
            </a:r>
            <a:endParaRPr lang="en-US" sz="1200" dirty="0"/>
          </a:p>
        </p:txBody>
      </p:sp>
      <p:sp>
        <p:nvSpPr>
          <p:cNvPr id="15" name="Text 10"/>
          <p:cNvSpPr/>
          <p:nvPr/>
        </p:nvSpPr>
        <p:spPr>
          <a:xfrm>
            <a:off x="5948507" y="4955435"/>
            <a:ext cx="1912323" cy="460224"/>
          </a:xfrm>
          <a:prstGeom prst="rect">
            <a:avLst/>
          </a:prstGeom>
          <a:noFill/>
          <a:ln/>
        </p:spPr>
        <p:txBody>
          <a:bodyPr wrap="square" lIns="0" tIns="0" rIns="0" bIns="0" rtlCol="0" anchor="t"/>
          <a:lstStyle/>
          <a:p>
            <a:pPr marL="0" indent="0" algn="ctr">
              <a:lnSpc>
                <a:spcPts val="1350"/>
              </a:lnSpc>
              <a:buNone/>
            </a:pPr>
            <a:r>
              <a:rPr lang="en-US" sz="1050" dirty="0">
                <a:solidFill>
                  <a:srgbClr val="E0E4E6"/>
                </a:solidFill>
                <a:latin typeface="Barlow" pitchFamily="34" charset="0"/>
                <a:ea typeface="Barlow" pitchFamily="34" charset="-122"/>
                <a:cs typeface="Barlow" pitchFamily="34" charset="-120"/>
              </a:rPr>
              <a:t>Central raw data storage</a:t>
            </a:r>
            <a:endParaRPr lang="en-US" sz="1050" dirty="0"/>
          </a:p>
        </p:txBody>
      </p:sp>
      <p:sp>
        <p:nvSpPr>
          <p:cNvPr id="16" name="Text 11"/>
          <p:cNvSpPr/>
          <p:nvPr/>
        </p:nvSpPr>
        <p:spPr>
          <a:xfrm>
            <a:off x="3565573" y="2687557"/>
            <a:ext cx="1922551" cy="511359"/>
          </a:xfrm>
          <a:prstGeom prst="rect">
            <a:avLst/>
          </a:prstGeom>
          <a:noFill/>
          <a:ln/>
        </p:spPr>
        <p:txBody>
          <a:bodyPr wrap="square" lIns="0" tIns="0" rIns="0" bIns="0" rtlCol="0" anchor="t"/>
          <a:lstStyle/>
          <a:p>
            <a:pPr marL="0" indent="0" algn="ctr">
              <a:lnSpc>
                <a:spcPts val="1500"/>
              </a:lnSpc>
              <a:buNone/>
            </a:pPr>
            <a:r>
              <a:rPr lang="en-US" sz="1200" b="1" dirty="0">
                <a:solidFill>
                  <a:srgbClr val="E0E4E6"/>
                </a:solidFill>
                <a:latin typeface="Spline Sans Bold" pitchFamily="34" charset="0"/>
                <a:ea typeface="Spline Sans Bold" pitchFamily="34" charset="-122"/>
                <a:cs typeface="Spline Sans Bold" pitchFamily="34" charset="-120"/>
              </a:rPr>
              <a:t>Multiple Data Sources</a:t>
            </a:r>
            <a:endParaRPr lang="en-US" sz="1200" dirty="0"/>
          </a:p>
        </p:txBody>
      </p:sp>
      <p:sp>
        <p:nvSpPr>
          <p:cNvPr id="17" name="Text 12"/>
          <p:cNvSpPr/>
          <p:nvPr/>
        </p:nvSpPr>
        <p:spPr>
          <a:xfrm>
            <a:off x="3565573" y="3280733"/>
            <a:ext cx="1922551" cy="230112"/>
          </a:xfrm>
          <a:prstGeom prst="rect">
            <a:avLst/>
          </a:prstGeom>
          <a:noFill/>
          <a:ln/>
        </p:spPr>
        <p:txBody>
          <a:bodyPr wrap="none" lIns="0" tIns="0" rIns="0" bIns="0" rtlCol="0" anchor="t"/>
          <a:lstStyle/>
          <a:p>
            <a:pPr marL="0" indent="0" algn="ctr">
              <a:lnSpc>
                <a:spcPts val="1350"/>
              </a:lnSpc>
              <a:buNone/>
            </a:pPr>
            <a:r>
              <a:rPr lang="en-US" sz="1050" dirty="0">
                <a:solidFill>
                  <a:srgbClr val="E0E4E6"/>
                </a:solidFill>
                <a:latin typeface="Barlow" pitchFamily="34" charset="0"/>
                <a:ea typeface="Barlow" pitchFamily="34" charset="-122"/>
                <a:cs typeface="Barlow" pitchFamily="34" charset="-120"/>
              </a:rPr>
              <a:t>Logs, APIs, DBs, files</a:t>
            </a:r>
            <a:endParaRPr lang="en-US" sz="10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838"/>
          </a:xfrm>
          <a:prstGeom prst="rect">
            <a:avLst/>
          </a:prstGeom>
        </p:spPr>
      </p:pic>
      <p:pic>
        <p:nvPicPr>
          <p:cNvPr id="3" name="Image 1" descr="preencoded.png"/>
          <p:cNvPicPr>
            <a:picLocks noChangeAspect="1"/>
          </p:cNvPicPr>
          <p:nvPr/>
        </p:nvPicPr>
        <p:blipFill>
          <a:blip r:embed="rId4"/>
          <a:stretch>
            <a:fillRect/>
          </a:stretch>
        </p:blipFill>
        <p:spPr>
          <a:xfrm>
            <a:off x="304681" y="2720816"/>
            <a:ext cx="4877038" cy="2788087"/>
          </a:xfrm>
          <a:prstGeom prst="rect">
            <a:avLst/>
          </a:prstGeom>
        </p:spPr>
      </p:pic>
      <p:sp>
        <p:nvSpPr>
          <p:cNvPr id="4" name="Text 0"/>
          <p:cNvSpPr/>
          <p:nvPr/>
        </p:nvSpPr>
        <p:spPr>
          <a:xfrm>
            <a:off x="6339364" y="670203"/>
            <a:ext cx="7438073" cy="1082993"/>
          </a:xfrm>
          <a:prstGeom prst="rect">
            <a:avLst/>
          </a:prstGeom>
          <a:noFill/>
          <a:ln/>
        </p:spPr>
        <p:txBody>
          <a:bodyPr wrap="square" lIns="0" tIns="0" rIns="0" bIns="0" rtlCol="0" anchor="t"/>
          <a:lstStyle/>
          <a:p>
            <a:pPr marL="0" indent="0" algn="l">
              <a:lnSpc>
                <a:spcPts val="4250"/>
              </a:lnSpc>
              <a:buNone/>
            </a:pPr>
            <a:r>
              <a:rPr lang="en-US" sz="3400" b="1" dirty="0">
                <a:solidFill>
                  <a:srgbClr val="F0FCFF"/>
                </a:solidFill>
                <a:latin typeface="Spline Sans Bold" pitchFamily="34" charset="0"/>
                <a:ea typeface="Spline Sans Bold" pitchFamily="34" charset="-122"/>
                <a:cs typeface="Spline Sans Bold" pitchFamily="34" charset="-120"/>
              </a:rPr>
              <a:t>ETL Pipeline: Bronze, Silver, Gold Layers</a:t>
            </a:r>
            <a:endParaRPr lang="en-US" sz="3400" dirty="0"/>
          </a:p>
        </p:txBody>
      </p:sp>
      <p:sp>
        <p:nvSpPr>
          <p:cNvPr id="5" name="Text 1"/>
          <p:cNvSpPr/>
          <p:nvPr/>
        </p:nvSpPr>
        <p:spPr>
          <a:xfrm>
            <a:off x="6339364" y="2118717"/>
            <a:ext cx="7438073" cy="779859"/>
          </a:xfrm>
          <a:prstGeom prst="rect">
            <a:avLst/>
          </a:prstGeom>
          <a:noFill/>
          <a:ln/>
        </p:spPr>
        <p:txBody>
          <a:bodyPr wrap="square" lIns="0" tIns="0" rIns="0" bIns="0" rtlCol="0" anchor="t"/>
          <a:lstStyle/>
          <a:p>
            <a:pPr marL="0" indent="0" algn="l">
              <a:lnSpc>
                <a:spcPts val="3050"/>
              </a:lnSpc>
              <a:buNone/>
            </a:pPr>
            <a:r>
              <a:rPr lang="en-US" sz="1900" dirty="0">
                <a:solidFill>
                  <a:srgbClr val="E0E4E6"/>
                </a:solidFill>
                <a:latin typeface="Barlow" pitchFamily="34" charset="0"/>
                <a:ea typeface="Barlow" pitchFamily="34" charset="-122"/>
                <a:cs typeface="Barlow" pitchFamily="34" charset="-120"/>
              </a:rPr>
              <a:t>Our structured ETL process ensures data quality, transformation, and accessibility for various analytical needs.</a:t>
            </a:r>
            <a:endParaRPr lang="en-US" sz="1900" dirty="0"/>
          </a:p>
        </p:txBody>
      </p:sp>
      <p:pic>
        <p:nvPicPr>
          <p:cNvPr id="6" name="Image 2" descr="preencoded.png"/>
          <p:cNvPicPr>
            <a:picLocks noChangeAspect="1"/>
          </p:cNvPicPr>
          <p:nvPr/>
        </p:nvPicPr>
        <p:blipFill>
          <a:blip r:embed="rId5"/>
          <a:stretch>
            <a:fillRect/>
          </a:stretch>
        </p:blipFill>
        <p:spPr>
          <a:xfrm>
            <a:off x="6339364" y="3172658"/>
            <a:ext cx="1218605" cy="1462326"/>
          </a:xfrm>
          <a:prstGeom prst="rect">
            <a:avLst/>
          </a:prstGeom>
        </p:spPr>
      </p:pic>
      <p:sp>
        <p:nvSpPr>
          <p:cNvPr id="7" name="Text 2"/>
          <p:cNvSpPr/>
          <p:nvPr/>
        </p:nvSpPr>
        <p:spPr>
          <a:xfrm>
            <a:off x="7801689" y="3416379"/>
            <a:ext cx="2708077" cy="338495"/>
          </a:xfrm>
          <a:prstGeom prst="rect">
            <a:avLst/>
          </a:prstGeom>
          <a:noFill/>
          <a:ln/>
        </p:spPr>
        <p:txBody>
          <a:bodyPr wrap="none" lIns="0" tIns="0" rIns="0" bIns="0" rtlCol="0" anchor="t"/>
          <a:lstStyle/>
          <a:p>
            <a:pPr marL="0" indent="0" algn="l">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Bronze Layer</a:t>
            </a:r>
            <a:endParaRPr lang="en-US" sz="2100" dirty="0"/>
          </a:p>
        </p:txBody>
      </p:sp>
      <p:sp>
        <p:nvSpPr>
          <p:cNvPr id="8" name="Text 3"/>
          <p:cNvSpPr/>
          <p:nvPr/>
        </p:nvSpPr>
        <p:spPr>
          <a:xfrm>
            <a:off x="7801689" y="3901083"/>
            <a:ext cx="5975747" cy="389930"/>
          </a:xfrm>
          <a:prstGeom prst="rect">
            <a:avLst/>
          </a:prstGeom>
          <a:noFill/>
          <a:ln/>
        </p:spPr>
        <p:txBody>
          <a:bodyPr wrap="none" lIns="0" tIns="0" rIns="0" bIns="0" rtlCol="0" anchor="t"/>
          <a:lstStyle/>
          <a:p>
            <a:pPr marL="0" indent="0" algn="l">
              <a:lnSpc>
                <a:spcPts val="3050"/>
              </a:lnSpc>
              <a:buNone/>
            </a:pPr>
            <a:r>
              <a:rPr lang="en-US" sz="1900" dirty="0">
                <a:solidFill>
                  <a:srgbClr val="E0E4E6"/>
                </a:solidFill>
                <a:latin typeface="Barlow" pitchFamily="34" charset="0"/>
                <a:ea typeface="Barlow" pitchFamily="34" charset="-122"/>
                <a:cs typeface="Barlow" pitchFamily="34" charset="-120"/>
              </a:rPr>
              <a:t>Raw, untransformed data from source systems.</a:t>
            </a:r>
            <a:endParaRPr lang="en-US" sz="1900" dirty="0"/>
          </a:p>
        </p:txBody>
      </p:sp>
      <p:pic>
        <p:nvPicPr>
          <p:cNvPr id="9" name="Image 3" descr="preencoded.png"/>
          <p:cNvPicPr>
            <a:picLocks noChangeAspect="1"/>
          </p:cNvPicPr>
          <p:nvPr/>
        </p:nvPicPr>
        <p:blipFill>
          <a:blip r:embed="rId6"/>
          <a:stretch>
            <a:fillRect/>
          </a:stretch>
        </p:blipFill>
        <p:spPr>
          <a:xfrm>
            <a:off x="6339364" y="4634984"/>
            <a:ext cx="1218605" cy="1462326"/>
          </a:xfrm>
          <a:prstGeom prst="rect">
            <a:avLst/>
          </a:prstGeom>
        </p:spPr>
      </p:pic>
      <p:sp>
        <p:nvSpPr>
          <p:cNvPr id="10" name="Text 4"/>
          <p:cNvSpPr/>
          <p:nvPr/>
        </p:nvSpPr>
        <p:spPr>
          <a:xfrm>
            <a:off x="7801689" y="4878705"/>
            <a:ext cx="2708077" cy="338495"/>
          </a:xfrm>
          <a:prstGeom prst="rect">
            <a:avLst/>
          </a:prstGeom>
          <a:noFill/>
          <a:ln/>
        </p:spPr>
        <p:txBody>
          <a:bodyPr wrap="none" lIns="0" tIns="0" rIns="0" bIns="0" rtlCol="0" anchor="t"/>
          <a:lstStyle/>
          <a:p>
            <a:pPr marL="0" indent="0" algn="l">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Silver Layer</a:t>
            </a:r>
            <a:endParaRPr lang="en-US" sz="2100" dirty="0"/>
          </a:p>
        </p:txBody>
      </p:sp>
      <p:sp>
        <p:nvSpPr>
          <p:cNvPr id="11" name="Text 5"/>
          <p:cNvSpPr/>
          <p:nvPr/>
        </p:nvSpPr>
        <p:spPr>
          <a:xfrm>
            <a:off x="7801689" y="5363408"/>
            <a:ext cx="5975747" cy="389930"/>
          </a:xfrm>
          <a:prstGeom prst="rect">
            <a:avLst/>
          </a:prstGeom>
          <a:noFill/>
          <a:ln/>
        </p:spPr>
        <p:txBody>
          <a:bodyPr wrap="none" lIns="0" tIns="0" rIns="0" bIns="0" rtlCol="0" anchor="t"/>
          <a:lstStyle/>
          <a:p>
            <a:pPr marL="0" indent="0" algn="l">
              <a:lnSpc>
                <a:spcPts val="3050"/>
              </a:lnSpc>
              <a:buNone/>
            </a:pPr>
            <a:r>
              <a:rPr lang="en-US" sz="1900" dirty="0">
                <a:solidFill>
                  <a:srgbClr val="E0E4E6"/>
                </a:solidFill>
                <a:latin typeface="Barlow" pitchFamily="34" charset="0"/>
                <a:ea typeface="Barlow" pitchFamily="34" charset="-122"/>
                <a:cs typeface="Barlow" pitchFamily="34" charset="-120"/>
              </a:rPr>
              <a:t>Cleaned, standardized, and conformed data.</a:t>
            </a:r>
            <a:endParaRPr lang="en-US" sz="1900" dirty="0"/>
          </a:p>
        </p:txBody>
      </p:sp>
      <p:pic>
        <p:nvPicPr>
          <p:cNvPr id="12" name="Image 4" descr="preencoded.png"/>
          <p:cNvPicPr>
            <a:picLocks noChangeAspect="1"/>
          </p:cNvPicPr>
          <p:nvPr/>
        </p:nvPicPr>
        <p:blipFill>
          <a:blip r:embed="rId7"/>
          <a:stretch>
            <a:fillRect/>
          </a:stretch>
        </p:blipFill>
        <p:spPr>
          <a:xfrm>
            <a:off x="6339364" y="6097310"/>
            <a:ext cx="1218605" cy="1462326"/>
          </a:xfrm>
          <a:prstGeom prst="rect">
            <a:avLst/>
          </a:prstGeom>
        </p:spPr>
      </p:pic>
      <p:sp>
        <p:nvSpPr>
          <p:cNvPr id="13" name="Text 6"/>
          <p:cNvSpPr/>
          <p:nvPr/>
        </p:nvSpPr>
        <p:spPr>
          <a:xfrm>
            <a:off x="7801689" y="6341031"/>
            <a:ext cx="2708077" cy="338495"/>
          </a:xfrm>
          <a:prstGeom prst="rect">
            <a:avLst/>
          </a:prstGeom>
          <a:noFill/>
          <a:ln/>
        </p:spPr>
        <p:txBody>
          <a:bodyPr wrap="none" lIns="0" tIns="0" rIns="0" bIns="0" rtlCol="0" anchor="t"/>
          <a:lstStyle/>
          <a:p>
            <a:pPr marL="0" indent="0" algn="l">
              <a:lnSpc>
                <a:spcPts val="2650"/>
              </a:lnSpc>
              <a:buNone/>
            </a:pPr>
            <a:r>
              <a:rPr lang="en-US" sz="2100" b="1" dirty="0">
                <a:solidFill>
                  <a:srgbClr val="E0E4E6"/>
                </a:solidFill>
                <a:latin typeface="Spline Sans Bold" pitchFamily="34" charset="0"/>
                <a:ea typeface="Spline Sans Bold" pitchFamily="34" charset="-122"/>
                <a:cs typeface="Spline Sans Bold" pitchFamily="34" charset="-120"/>
              </a:rPr>
              <a:t>Gold Layer</a:t>
            </a:r>
            <a:endParaRPr lang="en-US" sz="2100" dirty="0"/>
          </a:p>
        </p:txBody>
      </p:sp>
      <p:sp>
        <p:nvSpPr>
          <p:cNvPr id="14" name="Text 7"/>
          <p:cNvSpPr/>
          <p:nvPr/>
        </p:nvSpPr>
        <p:spPr>
          <a:xfrm>
            <a:off x="7801689" y="6825734"/>
            <a:ext cx="5975747" cy="389930"/>
          </a:xfrm>
          <a:prstGeom prst="rect">
            <a:avLst/>
          </a:prstGeom>
          <a:noFill/>
          <a:ln/>
        </p:spPr>
        <p:txBody>
          <a:bodyPr wrap="none" lIns="0" tIns="0" rIns="0" bIns="0" rtlCol="0" anchor="t"/>
          <a:lstStyle/>
          <a:p>
            <a:pPr marL="0" indent="0" algn="l">
              <a:lnSpc>
                <a:spcPts val="3050"/>
              </a:lnSpc>
              <a:buNone/>
            </a:pPr>
            <a:r>
              <a:rPr lang="en-US" sz="1900" dirty="0">
                <a:solidFill>
                  <a:srgbClr val="E0E4E6"/>
                </a:solidFill>
                <a:latin typeface="Barlow" pitchFamily="34" charset="0"/>
                <a:ea typeface="Barlow" pitchFamily="34" charset="-122"/>
                <a:cs typeface="Barlow" pitchFamily="34" charset="-120"/>
              </a:rPr>
              <a:t>Aggregated, business-ready data for reporting.</a:t>
            </a:r>
            <a:endParaRPr lang="en-US" sz="1900" dirty="0"/>
          </a:p>
        </p:txBody>
      </p:sp>
      <p:sp>
        <p:nvSpPr>
          <p:cNvPr id="15" name="Rectangle 14">
            <a:extLst>
              <a:ext uri="{FF2B5EF4-FFF2-40B4-BE49-F238E27FC236}">
                <a16:creationId xmlns:a16="http://schemas.microsoft.com/office/drawing/2014/main" id="{F04C9887-6C07-317D-F8F3-64BDE3AAAE89}"/>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536025" y="566738"/>
            <a:ext cx="7487364" cy="571024"/>
          </a:xfrm>
          <a:prstGeom prst="rect">
            <a:avLst/>
          </a:prstGeom>
          <a:noFill/>
          <a:ln/>
        </p:spPr>
        <p:txBody>
          <a:bodyPr wrap="none" lIns="0" tIns="0" rIns="0" bIns="0" rtlCol="0" anchor="t"/>
          <a:lstStyle/>
          <a:p>
            <a:pPr marL="0" indent="0" algn="l">
              <a:lnSpc>
                <a:spcPts val="4450"/>
              </a:lnSpc>
              <a:buNone/>
            </a:pPr>
            <a:r>
              <a:rPr lang="en-US" sz="3550" b="1" dirty="0">
                <a:solidFill>
                  <a:srgbClr val="F0FCFF"/>
                </a:solidFill>
                <a:latin typeface="Spline Sans Bold" pitchFamily="34" charset="0"/>
                <a:ea typeface="Spline Sans Bold" pitchFamily="34" charset="-122"/>
                <a:cs typeface="Spline Sans Bold" pitchFamily="34" charset="-120"/>
              </a:rPr>
              <a:t>Bronze Layer — Raw Data Ingestion</a:t>
            </a:r>
            <a:endParaRPr lang="en-US" sz="3550" dirty="0"/>
          </a:p>
        </p:txBody>
      </p:sp>
      <p:sp>
        <p:nvSpPr>
          <p:cNvPr id="3" name="Text 1"/>
          <p:cNvSpPr/>
          <p:nvPr/>
        </p:nvSpPr>
        <p:spPr>
          <a:xfrm>
            <a:off x="1536025" y="1548884"/>
            <a:ext cx="11558230" cy="328970"/>
          </a:xfrm>
          <a:prstGeom prst="rect">
            <a:avLst/>
          </a:prstGeom>
          <a:noFill/>
          <a:ln/>
        </p:spPr>
        <p:txBody>
          <a:bodyPr wrap="none" lIns="0" tIns="0" rIns="0" bIns="0" rtlCol="0" anchor="t"/>
          <a:lstStyle/>
          <a:p>
            <a:pPr marL="0" indent="0" algn="l">
              <a:lnSpc>
                <a:spcPts val="2550"/>
              </a:lnSpc>
              <a:buNone/>
            </a:pPr>
            <a:r>
              <a:rPr lang="en-US" sz="1600" dirty="0">
                <a:solidFill>
                  <a:srgbClr val="E0E4E6"/>
                </a:solidFill>
                <a:latin typeface="Barlow" pitchFamily="34" charset="0"/>
                <a:ea typeface="Barlow" pitchFamily="34" charset="-122"/>
                <a:cs typeface="Barlow" pitchFamily="34" charset="-120"/>
              </a:rPr>
              <a:t>Foundation of our data pipeline: Preserving original data integrity</a:t>
            </a:r>
            <a:endParaRPr lang="en-US" sz="1600" dirty="0"/>
          </a:p>
        </p:txBody>
      </p:sp>
      <p:sp>
        <p:nvSpPr>
          <p:cNvPr id="4" name="Text 2"/>
          <p:cNvSpPr/>
          <p:nvPr/>
        </p:nvSpPr>
        <p:spPr>
          <a:xfrm>
            <a:off x="1536025" y="2314575"/>
            <a:ext cx="2284214" cy="285512"/>
          </a:xfrm>
          <a:prstGeom prst="rect">
            <a:avLst/>
          </a:prstGeom>
          <a:noFill/>
          <a:ln/>
        </p:spPr>
        <p:txBody>
          <a:bodyPr wrap="none" lIns="0" tIns="0" rIns="0" bIns="0" rtlCol="0" anchor="t"/>
          <a:lstStyle/>
          <a:p>
            <a:pPr marL="0" indent="0" algn="l">
              <a:lnSpc>
                <a:spcPts val="2200"/>
              </a:lnSpc>
              <a:buNone/>
            </a:pPr>
            <a:r>
              <a:rPr lang="en-US" sz="1750" b="1" dirty="0">
                <a:solidFill>
                  <a:srgbClr val="F0FCFF"/>
                </a:solidFill>
                <a:latin typeface="Spline Sans Bold" pitchFamily="34" charset="0"/>
                <a:ea typeface="Spline Sans Bold" pitchFamily="34" charset="-122"/>
                <a:cs typeface="Spline Sans Bold" pitchFamily="34" charset="-120"/>
              </a:rPr>
              <a:t>WHAT WE DID:</a:t>
            </a:r>
            <a:endParaRPr lang="en-US" sz="1750" dirty="0"/>
          </a:p>
        </p:txBody>
      </p:sp>
      <p:sp>
        <p:nvSpPr>
          <p:cNvPr id="5" name="Text 3"/>
          <p:cNvSpPr/>
          <p:nvPr/>
        </p:nvSpPr>
        <p:spPr>
          <a:xfrm>
            <a:off x="1536025" y="2805589"/>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Uploaded dataset into Databricks</a:t>
            </a:r>
            <a:endParaRPr lang="en-US" sz="1600" dirty="0"/>
          </a:p>
        </p:txBody>
      </p:sp>
      <p:sp>
        <p:nvSpPr>
          <p:cNvPr id="6" name="Text 4"/>
          <p:cNvSpPr/>
          <p:nvPr/>
        </p:nvSpPr>
        <p:spPr>
          <a:xfrm>
            <a:off x="1536025" y="3206472"/>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Stored raw data without modification</a:t>
            </a:r>
            <a:endParaRPr lang="en-US" sz="1600" dirty="0"/>
          </a:p>
        </p:txBody>
      </p:sp>
      <p:sp>
        <p:nvSpPr>
          <p:cNvPr id="7" name="Text 5"/>
          <p:cNvSpPr/>
          <p:nvPr/>
        </p:nvSpPr>
        <p:spPr>
          <a:xfrm>
            <a:off x="1536025" y="3607356"/>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Validated schema, numeric columns, and year format</a:t>
            </a:r>
            <a:endParaRPr lang="en-US" sz="1600" dirty="0"/>
          </a:p>
        </p:txBody>
      </p:sp>
      <p:sp>
        <p:nvSpPr>
          <p:cNvPr id="8" name="Text 6"/>
          <p:cNvSpPr/>
          <p:nvPr/>
        </p:nvSpPr>
        <p:spPr>
          <a:xfrm>
            <a:off x="1536025" y="4141827"/>
            <a:ext cx="2284214" cy="285512"/>
          </a:xfrm>
          <a:prstGeom prst="rect">
            <a:avLst/>
          </a:prstGeom>
          <a:noFill/>
          <a:ln/>
        </p:spPr>
        <p:txBody>
          <a:bodyPr wrap="none" lIns="0" tIns="0" rIns="0" bIns="0" rtlCol="0" anchor="t"/>
          <a:lstStyle/>
          <a:p>
            <a:pPr marL="0" indent="0" algn="l">
              <a:lnSpc>
                <a:spcPts val="2200"/>
              </a:lnSpc>
              <a:buNone/>
            </a:pPr>
            <a:r>
              <a:rPr lang="en-US" sz="1750" b="1" dirty="0">
                <a:solidFill>
                  <a:srgbClr val="F0FCFF"/>
                </a:solidFill>
                <a:latin typeface="Spline Sans Bold" pitchFamily="34" charset="0"/>
                <a:ea typeface="Spline Sans Bold" pitchFamily="34" charset="-122"/>
                <a:cs typeface="Spline Sans Bold" pitchFamily="34" charset="-120"/>
              </a:rPr>
              <a:t>KEY VALIDATIONS:</a:t>
            </a:r>
            <a:endParaRPr lang="en-US" sz="1750" dirty="0"/>
          </a:p>
        </p:txBody>
      </p:sp>
      <p:sp>
        <p:nvSpPr>
          <p:cNvPr id="9" name="Text 7"/>
          <p:cNvSpPr/>
          <p:nvPr/>
        </p:nvSpPr>
        <p:spPr>
          <a:xfrm>
            <a:off x="1536025" y="4632841"/>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Schema validation (column names, data types)</a:t>
            </a:r>
            <a:endParaRPr lang="en-US" sz="1600" dirty="0"/>
          </a:p>
        </p:txBody>
      </p:sp>
      <p:sp>
        <p:nvSpPr>
          <p:cNvPr id="10" name="Text 8"/>
          <p:cNvSpPr/>
          <p:nvPr/>
        </p:nvSpPr>
        <p:spPr>
          <a:xfrm>
            <a:off x="1536025" y="5033724"/>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Numeric columns verification</a:t>
            </a:r>
            <a:endParaRPr lang="en-US" sz="1600" dirty="0"/>
          </a:p>
        </p:txBody>
      </p:sp>
      <p:sp>
        <p:nvSpPr>
          <p:cNvPr id="11" name="Text 9"/>
          <p:cNvSpPr/>
          <p:nvPr/>
        </p:nvSpPr>
        <p:spPr>
          <a:xfrm>
            <a:off x="1536025" y="5434608"/>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Year format consistency check</a:t>
            </a:r>
            <a:endParaRPr lang="en-US" sz="1600" dirty="0"/>
          </a:p>
        </p:txBody>
      </p:sp>
      <p:sp>
        <p:nvSpPr>
          <p:cNvPr id="12" name="Text 10"/>
          <p:cNvSpPr/>
          <p:nvPr/>
        </p:nvSpPr>
        <p:spPr>
          <a:xfrm>
            <a:off x="1536025" y="5969079"/>
            <a:ext cx="2284214" cy="285512"/>
          </a:xfrm>
          <a:prstGeom prst="rect">
            <a:avLst/>
          </a:prstGeom>
          <a:noFill/>
          <a:ln/>
        </p:spPr>
        <p:txBody>
          <a:bodyPr wrap="none" lIns="0" tIns="0" rIns="0" bIns="0" rtlCol="0" anchor="t"/>
          <a:lstStyle/>
          <a:p>
            <a:pPr marL="0" indent="0" algn="l">
              <a:lnSpc>
                <a:spcPts val="2200"/>
              </a:lnSpc>
              <a:buNone/>
            </a:pPr>
            <a:r>
              <a:rPr lang="en-US" sz="1750" b="1" dirty="0">
                <a:solidFill>
                  <a:srgbClr val="F0FCFF"/>
                </a:solidFill>
                <a:latin typeface="Spline Sans Bold" pitchFamily="34" charset="0"/>
                <a:ea typeface="Spline Sans Bold" pitchFamily="34" charset="-122"/>
                <a:cs typeface="Spline Sans Bold" pitchFamily="34" charset="-120"/>
              </a:rPr>
              <a:t>PURPOSE:</a:t>
            </a:r>
            <a:endParaRPr lang="en-US" sz="1750" dirty="0"/>
          </a:p>
        </p:txBody>
      </p:sp>
      <p:sp>
        <p:nvSpPr>
          <p:cNvPr id="13" name="Text 11"/>
          <p:cNvSpPr/>
          <p:nvPr/>
        </p:nvSpPr>
        <p:spPr>
          <a:xfrm>
            <a:off x="1536025" y="6460093"/>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Maintain data traceability</a:t>
            </a:r>
            <a:endParaRPr lang="en-US" sz="1600" dirty="0"/>
          </a:p>
        </p:txBody>
      </p:sp>
      <p:sp>
        <p:nvSpPr>
          <p:cNvPr id="14" name="Text 12"/>
          <p:cNvSpPr/>
          <p:nvPr/>
        </p:nvSpPr>
        <p:spPr>
          <a:xfrm>
            <a:off x="1536025" y="6860977"/>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Preserve original records</a:t>
            </a:r>
            <a:endParaRPr lang="en-US" sz="1600" dirty="0"/>
          </a:p>
        </p:txBody>
      </p:sp>
      <p:sp>
        <p:nvSpPr>
          <p:cNvPr id="15" name="Text 13"/>
          <p:cNvSpPr/>
          <p:nvPr/>
        </p:nvSpPr>
        <p:spPr>
          <a:xfrm>
            <a:off x="1536025" y="7261860"/>
            <a:ext cx="5528310" cy="328970"/>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E0E4E6"/>
                </a:solidFill>
                <a:latin typeface="Barlow" pitchFamily="34" charset="0"/>
                <a:ea typeface="Barlow" pitchFamily="34" charset="-122"/>
                <a:cs typeface="Barlow" pitchFamily="34" charset="-120"/>
              </a:rPr>
              <a:t>Enable audit trail for data lineage</a:t>
            </a:r>
            <a:endParaRPr lang="en-US" sz="1600" dirty="0"/>
          </a:p>
        </p:txBody>
      </p:sp>
      <p:pic>
        <p:nvPicPr>
          <p:cNvPr id="16" name="Image 0" descr="preencoded.png"/>
          <p:cNvPicPr>
            <a:picLocks noChangeAspect="1"/>
          </p:cNvPicPr>
          <p:nvPr/>
        </p:nvPicPr>
        <p:blipFill>
          <a:blip r:embed="rId3"/>
          <a:stretch>
            <a:fillRect/>
          </a:stretch>
        </p:blipFill>
        <p:spPr>
          <a:xfrm>
            <a:off x="6971281" y="2207940"/>
            <a:ext cx="7440280" cy="5382889"/>
          </a:xfrm>
          <a:prstGeom prst="rect">
            <a:avLst/>
          </a:prstGeom>
        </p:spPr>
      </p:pic>
      <p:sp>
        <p:nvSpPr>
          <p:cNvPr id="17" name="Text 14"/>
          <p:cNvSpPr/>
          <p:nvPr/>
        </p:nvSpPr>
        <p:spPr>
          <a:xfrm>
            <a:off x="7573447" y="5191482"/>
            <a:ext cx="5528310" cy="328970"/>
          </a:xfrm>
          <a:prstGeom prst="rect">
            <a:avLst/>
          </a:prstGeom>
          <a:noFill/>
          <a:ln/>
        </p:spPr>
        <p:txBody>
          <a:bodyPr wrap="none" lIns="0" tIns="0" rIns="0" bIns="0" rtlCol="0" anchor="t"/>
          <a:lstStyle/>
          <a:p>
            <a:pPr marL="0" indent="0" algn="l">
              <a:lnSpc>
                <a:spcPts val="2550"/>
              </a:lnSpc>
              <a:buNone/>
            </a:pPr>
            <a:endParaRPr lang="en-US" sz="1600" dirty="0"/>
          </a:p>
        </p:txBody>
      </p:sp>
      <p:sp>
        <p:nvSpPr>
          <p:cNvPr id="18" name="Rectangle 17">
            <a:extLst>
              <a:ext uri="{FF2B5EF4-FFF2-40B4-BE49-F238E27FC236}">
                <a16:creationId xmlns:a16="http://schemas.microsoft.com/office/drawing/2014/main" id="{C48EE635-01F8-80C4-4A27-127B8307DAF8}"/>
              </a:ext>
            </a:extLst>
          </p:cNvPr>
          <p:cNvSpPr/>
          <p:nvPr/>
        </p:nvSpPr>
        <p:spPr>
          <a:xfrm>
            <a:off x="12712389" y="7705493"/>
            <a:ext cx="1839951" cy="434897"/>
          </a:xfrm>
          <a:prstGeom prst="rect">
            <a:avLst/>
          </a:prstGeom>
          <a:solidFill>
            <a:srgbClr val="03031B"/>
          </a:solidFill>
          <a:ln>
            <a:noFill/>
          </a:ln>
        </p:spPr>
        <p:style>
          <a:lnRef idx="2">
            <a:schemeClr val="accent1">
              <a:shade val="15000"/>
            </a:schemeClr>
          </a:lnRef>
          <a:fillRef idx="1002">
            <a:schemeClr val="dk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1353</Words>
  <Application>Microsoft Office PowerPoint</Application>
  <PresentationFormat>Custom</PresentationFormat>
  <Paragraphs>242</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Barlow</vt:lpstr>
      <vt:lpstr>Spline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Myaka Bhavani</cp:lastModifiedBy>
  <cp:revision>11</cp:revision>
  <dcterms:created xsi:type="dcterms:W3CDTF">2026-01-06T14:00:11Z</dcterms:created>
  <dcterms:modified xsi:type="dcterms:W3CDTF">2026-01-06T14:13:28Z</dcterms:modified>
</cp:coreProperties>
</file>